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78" r:id="rId2"/>
    <p:sldId id="318" r:id="rId3"/>
    <p:sldId id="351" r:id="rId4"/>
    <p:sldId id="348" r:id="rId5"/>
    <p:sldId id="349" r:id="rId6"/>
    <p:sldId id="280" r:id="rId7"/>
    <p:sldId id="367" r:id="rId8"/>
    <p:sldId id="368" r:id="rId9"/>
    <p:sldId id="369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364" r:id="rId19"/>
    <p:sldId id="365" r:id="rId20"/>
    <p:sldId id="366" r:id="rId21"/>
    <p:sldId id="353" r:id="rId22"/>
    <p:sldId id="302" r:id="rId23"/>
    <p:sldId id="304" r:id="rId24"/>
    <p:sldId id="306" r:id="rId25"/>
    <p:sldId id="308" r:id="rId26"/>
    <p:sldId id="309" r:id="rId27"/>
    <p:sldId id="340" r:id="rId28"/>
    <p:sldId id="354" r:id="rId29"/>
    <p:sldId id="355" r:id="rId30"/>
  </p:sldIdLst>
  <p:sldSz cx="9144000" cy="5143500" type="screen16x9"/>
  <p:notesSz cx="6797675" cy="987425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66FF"/>
    <a:srgbClr val="CCCCFF"/>
    <a:srgbClr val="C9A6E4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สไตล์สีปานกลาง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0" autoAdjust="0"/>
    <p:restoredTop sz="92529" autoAdjust="0"/>
  </p:normalViewPr>
  <p:slideViewPr>
    <p:cSldViewPr snapToGrid="0">
      <p:cViewPr varScale="1">
        <p:scale>
          <a:sx n="109" d="100"/>
          <a:sy n="109" d="100"/>
        </p:scale>
        <p:origin x="78" y="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E5D67-DD11-40D6-972A-6AF99097E353}" type="datetimeFigureOut">
              <a:rPr lang="th-TH" smtClean="0"/>
              <a:pPr/>
              <a:t>02/04/58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64038-27C3-403A-9535-B10966C266BA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2971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928EE-C14E-47FE-BD22-6611D0F9ECC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78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81E47-7196-44A1-A8F0-63C8F3AC01E7}" type="datetimeFigureOut">
              <a:rPr lang="th-TH" smtClean="0"/>
              <a:pPr/>
              <a:t>02/04/58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FFC7-A875-4265-ACE9-383A2B512B2D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560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81E47-7196-44A1-A8F0-63C8F3AC01E7}" type="datetimeFigureOut">
              <a:rPr lang="th-TH" smtClean="0"/>
              <a:pPr/>
              <a:t>02/04/58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FFC7-A875-4265-ACE9-383A2B512B2D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84962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81E47-7196-44A1-A8F0-63C8F3AC01E7}" type="datetimeFigureOut">
              <a:rPr lang="th-TH" smtClean="0"/>
              <a:pPr/>
              <a:t>02/04/58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FFC7-A875-4265-ACE9-383A2B512B2D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7689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81E47-7196-44A1-A8F0-63C8F3AC01E7}" type="datetimeFigureOut">
              <a:rPr lang="th-TH" smtClean="0"/>
              <a:pPr/>
              <a:t>02/04/58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FFC7-A875-4265-ACE9-383A2B512B2D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7127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81E47-7196-44A1-A8F0-63C8F3AC01E7}" type="datetimeFigureOut">
              <a:rPr lang="th-TH" smtClean="0"/>
              <a:pPr/>
              <a:t>02/04/58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FFC7-A875-4265-ACE9-383A2B512B2D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2631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81E47-7196-44A1-A8F0-63C8F3AC01E7}" type="datetimeFigureOut">
              <a:rPr lang="th-TH" smtClean="0"/>
              <a:pPr/>
              <a:t>02/04/58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FFC7-A875-4265-ACE9-383A2B512B2D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5482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81E47-7196-44A1-A8F0-63C8F3AC01E7}" type="datetimeFigureOut">
              <a:rPr lang="th-TH" smtClean="0"/>
              <a:pPr/>
              <a:t>02/04/58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FFC7-A875-4265-ACE9-383A2B512B2D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49700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81E47-7196-44A1-A8F0-63C8F3AC01E7}" type="datetimeFigureOut">
              <a:rPr lang="th-TH" smtClean="0"/>
              <a:pPr/>
              <a:t>02/04/58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FFC7-A875-4265-ACE9-383A2B512B2D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1831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81E47-7196-44A1-A8F0-63C8F3AC01E7}" type="datetimeFigureOut">
              <a:rPr lang="th-TH" smtClean="0"/>
              <a:pPr/>
              <a:t>02/04/58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FFC7-A875-4265-ACE9-383A2B512B2D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2660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81E47-7196-44A1-A8F0-63C8F3AC01E7}" type="datetimeFigureOut">
              <a:rPr lang="th-TH" smtClean="0"/>
              <a:pPr/>
              <a:t>02/04/58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FFC7-A875-4265-ACE9-383A2B512B2D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441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81E47-7196-44A1-A8F0-63C8F3AC01E7}" type="datetimeFigureOut">
              <a:rPr lang="th-TH" smtClean="0"/>
              <a:pPr/>
              <a:t>02/04/58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FFC7-A875-4265-ACE9-383A2B512B2D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18381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81E47-7196-44A1-A8F0-63C8F3AC01E7}" type="datetimeFigureOut">
              <a:rPr lang="th-TH" smtClean="0"/>
              <a:pPr/>
              <a:t>02/04/58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7FFC7-A875-4265-ACE9-383A2B512B2D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1266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886200" y="3120046"/>
            <a:ext cx="5257800" cy="514350"/>
          </a:xfrm>
        </p:spPr>
        <p:txBody>
          <a:bodyPr>
            <a:noAutofit/>
          </a:bodyPr>
          <a:lstStyle/>
          <a:p>
            <a:pPr algn="r"/>
            <a:r>
              <a:rPr lang="th-TH" sz="2100" b="1" dirty="0" smtClean="0">
                <a:latin typeface="TH SarabunPSK" pitchFamily="34" charset="-34"/>
                <a:cs typeface="TH SarabunPSK" pitchFamily="34" charset="-34"/>
              </a:rPr>
              <a:t>กระทรวง</a:t>
            </a:r>
            <a:r>
              <a:rPr lang="th-TH" sz="2100" b="1" dirty="0">
                <a:latin typeface="TH SarabunPSK" pitchFamily="34" charset="-34"/>
                <a:cs typeface="TH SarabunPSK" pitchFamily="34" charset="-34"/>
              </a:rPr>
              <a:t>คมนาคม</a:t>
            </a:r>
          </a:p>
          <a:p>
            <a:pPr algn="r"/>
            <a:r>
              <a:rPr lang="th-TH" sz="2100" b="1" dirty="0">
                <a:latin typeface="TH SarabunPSK" pitchFamily="34" charset="-34"/>
                <a:cs typeface="TH SarabunPSK" pitchFamily="34" charset="-34"/>
              </a:rPr>
              <a:t> </a:t>
            </a:r>
            <a:endParaRPr lang="en-US" sz="21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4850" y="4511388"/>
            <a:ext cx="4629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500" dirty="0" smtClean="0">
                <a:latin typeface="TH SarabunPSK" pitchFamily="34" charset="-34"/>
                <a:cs typeface="TH SarabunPSK" pitchFamily="34" charset="-34"/>
              </a:rPr>
              <a:t>วันจันทร์ที่ </a:t>
            </a:r>
            <a:r>
              <a:rPr lang="en-US" sz="1500" dirty="0" smtClean="0">
                <a:latin typeface="TH SarabunPSK" pitchFamily="34" charset="-34"/>
                <a:cs typeface="TH SarabunPSK" pitchFamily="34" charset="-34"/>
              </a:rPr>
              <a:t>16 </a:t>
            </a:r>
            <a:r>
              <a:rPr lang="th-TH" sz="1500" dirty="0">
                <a:latin typeface="TH SarabunPSK" pitchFamily="34" charset="-34"/>
                <a:cs typeface="TH SarabunPSK" pitchFamily="34" charset="-34"/>
              </a:rPr>
              <a:t>มีนาคม </a:t>
            </a:r>
            <a:r>
              <a:rPr lang="en-US" sz="1500" dirty="0">
                <a:latin typeface="TH SarabunPSK" pitchFamily="34" charset="-34"/>
                <a:cs typeface="TH SarabunPSK" pitchFamily="34" charset="-34"/>
              </a:rPr>
              <a:t>2558</a:t>
            </a:r>
            <a:r>
              <a:rPr lang="th-TH" sz="1500" dirty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r"/>
            <a:r>
              <a:rPr lang="th-TH" sz="1500" dirty="0" smtClean="0">
                <a:latin typeface="TH SarabunPSK" pitchFamily="34" charset="-34"/>
                <a:cs typeface="TH SarabunPSK" pitchFamily="34" charset="-34"/>
              </a:rPr>
              <a:t>ทำเนียบรัฐบาล</a:t>
            </a:r>
            <a:endParaRPr lang="en-US" sz="15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642" y="2083283"/>
            <a:ext cx="1184255" cy="9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3559073" y="507086"/>
            <a:ext cx="558492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th-TH" sz="2100" b="1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ผลการดำเนินงานอนุกรรมการ</a:t>
            </a:r>
            <a:r>
              <a:rPr lang="th-TH" sz="2100" b="1" dirty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ด้านโครงสร้างพื้นฐานและด่าน</a:t>
            </a:r>
            <a:r>
              <a:rPr lang="th-TH" sz="2100" b="1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ศุลกากร</a:t>
            </a:r>
            <a:endParaRPr lang="th-TH" sz="2100" b="1" dirty="0">
              <a:solidFill>
                <a:srgbClr val="C00000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r"/>
            <a:r>
              <a:rPr lang="th-TH" sz="2100" b="1" dirty="0" smtClean="0">
                <a:latin typeface="TH SarabunIT๙" pitchFamily="34" charset="-34"/>
                <a:cs typeface="TH SarabunIT๙" pitchFamily="34" charset="-34"/>
              </a:rPr>
              <a:t>เสนอคณะกรรมการขับเคลื่อนนโยบายเขตพัฒนาเศรษฐกิจพิเศษ</a:t>
            </a:r>
            <a:endParaRPr lang="th-TH" sz="2100" b="1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9" y="4256430"/>
            <a:ext cx="720534" cy="720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Description: https://encrypted-tbn2.gstatic.com/images?q=tbn:ANd9GcTC8n2Sgn3XxKp9hNYoyeHozrxFVWSJUt0U9a1gPjqTPM3BI5kFRQ"/>
          <p:cNvPicPr/>
          <p:nvPr/>
        </p:nvPicPr>
        <p:blipFill>
          <a:blip r:embed="rId5">
            <a:lum contrast="20000"/>
          </a:blip>
          <a:srcRect/>
          <a:stretch>
            <a:fillRect/>
          </a:stretch>
        </p:blipFill>
        <p:spPr bwMode="auto">
          <a:xfrm>
            <a:off x="6646545" y="2070096"/>
            <a:ext cx="2497455" cy="91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Description: https://encrypted-tbn1.gstatic.com/images?q=tbn:ANd9GcQ5ID8vhg24DFkRXBmGnnaq-G6kq2cC86pmIb-c-1O_R3cALho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7606" y="2083073"/>
            <a:ext cx="1293971" cy="91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Description: http://i166.photobucket.com/albums/u101/phanit1/02.jpg"/>
          <p:cNvPicPr/>
          <p:nvPr/>
        </p:nvPicPr>
        <p:blipFill>
          <a:blip r:embed="rId7"/>
          <a:srcRect b="7500"/>
          <a:stretch>
            <a:fillRect/>
          </a:stretch>
        </p:blipFill>
        <p:spPr bwMode="auto">
          <a:xfrm>
            <a:off x="5393849" y="2070096"/>
            <a:ext cx="1222058" cy="91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9033" y="4256430"/>
            <a:ext cx="463612" cy="808956"/>
          </a:xfrm>
          <a:prstGeom prst="rect">
            <a:avLst/>
          </a:prstGeom>
        </p:spPr>
      </p:pic>
      <p:pic>
        <p:nvPicPr>
          <p:cNvPr id="13" name="Picture 2" descr="C:\Users\AIM\Desktop\Picture1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862" y="2083073"/>
            <a:ext cx="1627964" cy="91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0" r="16536"/>
          <a:stretch/>
        </p:blipFill>
        <p:spPr bwMode="auto">
          <a:xfrm>
            <a:off x="804253" y="4256430"/>
            <a:ext cx="972802" cy="720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1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924" y="708969"/>
            <a:ext cx="9017876" cy="439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 rot="20368488" flipV="1">
            <a:off x="8520790" y="1423026"/>
            <a:ext cx="449071" cy="24004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ight Arrow 4"/>
          <p:cNvSpPr/>
          <p:nvPr/>
        </p:nvSpPr>
        <p:spPr>
          <a:xfrm rot="9894194" flipV="1">
            <a:off x="262533" y="3585107"/>
            <a:ext cx="449071" cy="24004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7543800" y="1027026"/>
            <a:ext cx="146791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dirty="0"/>
              <a:t>จังหวัดตาก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24" y="3199139"/>
            <a:ext cx="132167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dirty="0"/>
              <a:t>ด่านชายแดน</a:t>
            </a:r>
          </a:p>
        </p:txBody>
      </p:sp>
      <p:sp>
        <p:nvSpPr>
          <p:cNvPr id="6" name="Rectangle 5"/>
          <p:cNvSpPr/>
          <p:nvPr/>
        </p:nvSpPr>
        <p:spPr>
          <a:xfrm rot="585439">
            <a:off x="3047991" y="3510275"/>
            <a:ext cx="4932670" cy="902301"/>
          </a:xfrm>
          <a:prstGeom prst="rect">
            <a:avLst/>
          </a:prstGeom>
          <a:solidFill>
            <a:srgbClr val="FF0000">
              <a:alpha val="21176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/>
          <p:cNvSpPr/>
          <p:nvPr/>
        </p:nvSpPr>
        <p:spPr>
          <a:xfrm rot="585439">
            <a:off x="7970032" y="4001768"/>
            <a:ext cx="947216" cy="902301"/>
          </a:xfrm>
          <a:prstGeom prst="rect">
            <a:avLst/>
          </a:prstGeom>
          <a:solidFill>
            <a:srgbClr val="FFFF66">
              <a:alpha val="34902"/>
            </a:srgbClr>
          </a:solidFill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 rot="526775">
            <a:off x="8205207" y="3412744"/>
            <a:ext cx="73289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h-TH" sz="1600" dirty="0"/>
              <a:t>จัดซื้อเพิ่ม</a:t>
            </a:r>
          </a:p>
          <a:p>
            <a:pPr algn="ctr"/>
            <a:r>
              <a:rPr lang="th-TH" sz="1600" dirty="0"/>
              <a:t>303 ไร่</a:t>
            </a:r>
          </a:p>
        </p:txBody>
      </p:sp>
      <p:sp>
        <p:nvSpPr>
          <p:cNvPr id="12" name="TextBox 11"/>
          <p:cNvSpPr txBox="1"/>
          <p:nvPr/>
        </p:nvSpPr>
        <p:spPr>
          <a:xfrm rot="540893">
            <a:off x="6396090" y="3758752"/>
            <a:ext cx="138691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h-TH" sz="1600" dirty="0"/>
              <a:t>ท่าอากาศยานแม่สอด</a:t>
            </a:r>
          </a:p>
        </p:txBody>
      </p:sp>
      <p:cxnSp>
        <p:nvCxnSpPr>
          <p:cNvPr id="11" name="ลูกศรเชื่อมต่อแบบตรง 10"/>
          <p:cNvCxnSpPr/>
          <p:nvPr/>
        </p:nvCxnSpPr>
        <p:spPr>
          <a:xfrm flipH="1">
            <a:off x="5110957" y="2158519"/>
            <a:ext cx="182939" cy="13791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5" descr="67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2340" y="708969"/>
            <a:ext cx="4155377" cy="1449550"/>
          </a:xfrm>
          <a:prstGeom prst="rect">
            <a:avLst/>
          </a:prstGeom>
          <a:noFill/>
        </p:spPr>
      </p:pic>
      <p:sp>
        <p:nvSpPr>
          <p:cNvPr id="13" name="TextBox 1"/>
          <p:cNvSpPr txBox="1"/>
          <p:nvPr/>
        </p:nvSpPr>
        <p:spPr>
          <a:xfrm>
            <a:off x="1" y="1"/>
            <a:ext cx="9693020" cy="507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เรื่อง</a:t>
            </a:r>
            <a:r>
              <a:rPr lang="th-TH" sz="2700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การจัดซื้อที่ดินเพิ่มเติมเพื่อขยายทางขับทางวิ่ง (โดย </a:t>
            </a:r>
            <a:r>
              <a:rPr lang="th-TH" sz="2700" b="1" dirty="0" err="1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บพ</a:t>
            </a:r>
            <a:r>
              <a:rPr lang="th-TH" sz="2700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.)</a:t>
            </a:r>
            <a:endParaRPr lang="en-US" sz="2700" b="1" dirty="0">
              <a:solidFill>
                <a:schemeClr val="tx2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1313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625" name="Group 937"/>
          <p:cNvGraphicFramePr>
            <a:graphicFrameLocks noGrp="1"/>
          </p:cNvGraphicFramePr>
          <p:nvPr>
            <p:extLst/>
          </p:nvPr>
        </p:nvGraphicFramePr>
        <p:xfrm>
          <a:off x="1339460" y="706775"/>
          <a:ext cx="6924517" cy="4216719"/>
        </p:xfrm>
        <a:graphic>
          <a:graphicData uri="http://schemas.openxmlformats.org/drawingml/2006/table">
            <a:tbl>
              <a:tblPr/>
              <a:tblGrid>
                <a:gridCol w="435769"/>
                <a:gridCol w="2102644"/>
                <a:gridCol w="504825"/>
                <a:gridCol w="423863"/>
                <a:gridCol w="475059"/>
                <a:gridCol w="476250"/>
                <a:gridCol w="476250"/>
                <a:gridCol w="477441"/>
                <a:gridCol w="740569"/>
                <a:gridCol w="811847"/>
              </a:tblGrid>
              <a:tr h="251460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ลำดับ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รายการ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ปีงบประมาณ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รวม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ระยะ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H SarabunPSK" pitchFamily="34" charset="-34"/>
                        <a:ea typeface="Times New Roman" pitchFamily="18" charset="0"/>
                        <a:cs typeface="TH SarabunPSK" pitchFamily="34" charset="-34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เวลาดำเนินการ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2549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2557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2558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2559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2560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2561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8143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 ศึกษาความเหมาะสมเบื้องต้น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H SarabunPSK" pitchFamily="34" charset="-34"/>
                        <a:ea typeface="Times New Roman" pitchFamily="18" charset="0"/>
                        <a:cs typeface="TH SarabunPSK" pitchFamily="34" charset="-34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 ศึกษาผลกระทบสิ่งแวดล้อม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H SarabunPSK" pitchFamily="34" charset="-34"/>
                        <a:ea typeface="Times New Roman" pitchFamily="18" charset="0"/>
                        <a:cs typeface="TH SarabunPSK" pitchFamily="34" charset="-34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 จ้างสำรวจและออกแบบ 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H SarabunPSK" pitchFamily="34" charset="-34"/>
                        <a:ea typeface="Times New Roman" pitchFamily="18" charset="0"/>
                        <a:cs typeface="TH SarabunPSK" pitchFamily="34" charset="-34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  วิศวกรรมท่าอากาศยาน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1.8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H SarabunPSK" pitchFamily="34" charset="-34"/>
                        <a:ea typeface="Times New Roman" pitchFamily="18" charset="0"/>
                        <a:cs typeface="TH SarabunPSK" pitchFamily="34" charset="-34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1.6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H SarabunPSK" pitchFamily="34" charset="-34"/>
                        <a:ea typeface="Times New Roman" pitchFamily="18" charset="0"/>
                        <a:cs typeface="TH SarabunPSK" pitchFamily="34" charset="-34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3.116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1.8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H SarabunPSK" pitchFamily="34" charset="-34"/>
                        <a:ea typeface="Times New Roman" pitchFamily="18" charset="0"/>
                        <a:cs typeface="TH SarabunPSK" pitchFamily="34" charset="-34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1.6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H SarabunPSK" pitchFamily="34" charset="-34"/>
                        <a:ea typeface="Times New Roman" pitchFamily="18" charset="0"/>
                        <a:cs typeface="TH SarabunPSK" pitchFamily="34" charset="-34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3.116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1 ปี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86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-ปรับปรุงอาคารที่พักผู้โดยสารหลังเดิม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-จ้างออกแบบก่อสร้างอาคารที่พัก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H SarabunPSK" pitchFamily="34" charset="-34"/>
                        <a:ea typeface="Times New Roman" pitchFamily="18" charset="0"/>
                        <a:cs typeface="TH SarabunPSK" pitchFamily="34" charset="-34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ผู้โดยสารพร้อมงานระบบอื่น ๆ 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H SarabunPSK" pitchFamily="34" charset="-34"/>
                        <a:ea typeface="Times New Roman" pitchFamily="18" charset="0"/>
                        <a:cs typeface="TH SarabunPSK" pitchFamily="34" charset="-34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25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4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25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4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1 ปี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3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จัดซื้อที่ดินพร้อมชดเชย เพิ่มเติม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98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200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H SarabunPSK" pitchFamily="34" charset="-34"/>
                        <a:ea typeface="Times New Roman" pitchFamily="18" charset="0"/>
                        <a:cs typeface="TH SarabunPSK" pitchFamily="34" charset="-34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298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1 ปี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H SarabunPSK" pitchFamily="34" charset="-34"/>
                        <a:ea typeface="Times New Roman" pitchFamily="18" charset="0"/>
                        <a:cs typeface="TH SarabunPSK" pitchFamily="34" charset="-34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4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ก่อสร้างอาคารที่พักผู้โดยสารหลังใหม่ อาคารประกอบพร้อมงานระบบอื่น ๆ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 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104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416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520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2 ปี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576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ก่อสร้างทางขับ ลานจอดเครื่องบิน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H SarabunPSK" pitchFamily="34" charset="-34"/>
                        <a:ea typeface="Times New Roman" pitchFamily="18" charset="0"/>
                        <a:cs typeface="TH SarabunPSK" pitchFamily="34" charset="-34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และเสริมผิวทางวิ่งเดิม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70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280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350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2 ปี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6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ก่อสร้างต่อเติมความยาวทางวิ่ง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  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60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240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300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2 ปี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576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รวม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6.516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127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200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174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756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240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1,503.516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13 </a:t>
                      </a:r>
                      <a:r>
                        <a:rPr kumimoji="0" lang="th-T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H SarabunPSK" pitchFamily="34" charset="-34"/>
                          <a:ea typeface="Times New Roman" pitchFamily="18" charset="0"/>
                          <a:cs typeface="TH SarabunPSK" pitchFamily="34" charset="-34"/>
                        </a:rPr>
                        <a:t>ปี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5621" name="Text Box 933"/>
          <p:cNvSpPr txBox="1">
            <a:spLocks noChangeArrowheads="1"/>
          </p:cNvSpPr>
          <p:nvPr/>
        </p:nvSpPr>
        <p:spPr bwMode="auto">
          <a:xfrm>
            <a:off x="1" y="4866502"/>
            <a:ext cx="2808685" cy="276999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h-TH" sz="12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**ลำดับที่ 4 และ 5 กำลังดำเนินการ ของบกลางปี 2558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28" y="1"/>
            <a:ext cx="91413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500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โครงการพัฒนาท่าอากาศยานแม่สอด </a:t>
            </a:r>
          </a:p>
        </p:txBody>
      </p:sp>
    </p:spTree>
    <p:extLst>
      <p:ext uri="{BB962C8B-B14F-4D97-AF65-F5344CB8AC3E}">
        <p14:creationId xmlns:p14="http://schemas.microsoft.com/office/powerpoint/2010/main" val="143840843"/>
      </p:ext>
    </p:extLst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22" name="Group 102"/>
          <p:cNvGraphicFramePr>
            <a:graphicFrameLocks noGrp="1"/>
          </p:cNvGraphicFramePr>
          <p:nvPr>
            <p:extLst/>
          </p:nvPr>
        </p:nvGraphicFramePr>
        <p:xfrm>
          <a:off x="1143001" y="3954884"/>
          <a:ext cx="3439160" cy="1188620"/>
        </p:xfrm>
        <a:graphic>
          <a:graphicData uri="http://schemas.openxmlformats.org/drawingml/2006/table">
            <a:tbl>
              <a:tblPr/>
              <a:tblGrid>
                <a:gridCol w="1285875"/>
                <a:gridCol w="2153285"/>
              </a:tblGrid>
              <a:tr h="2971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ทางวิ่ง (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Run way</a:t>
                      </a:r>
                      <a:r>
                        <a:rPr kumimoji="0" lang="th-TH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68580" marR="68580" marT="34277" marB="3427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ขนาด 45 × 2,100 เมตร</a:t>
                      </a:r>
                    </a:p>
                  </a:txBody>
                  <a:tcPr marL="68580" marR="68580" marT="34277" marB="3427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71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ทางขับ (</a:t>
                      </a: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Taxi way</a:t>
                      </a:r>
                      <a:r>
                        <a:rPr kumimoji="0" lang="th-TH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68580" marR="68580" marT="34277" marB="3427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ขนาด 23 × 200 เมตร จำนวน 2 แนว</a:t>
                      </a:r>
                    </a:p>
                  </a:txBody>
                  <a:tcPr marL="68580" marR="68580" marT="34277" marB="3427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71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ลานจอด</a:t>
                      </a: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Apron</a:t>
                      </a:r>
                      <a:r>
                        <a:rPr kumimoji="0" lang="th-TH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68580" marR="68580" marT="34277" marB="3427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ขนาด 85 × 180 เมตร</a:t>
                      </a:r>
                    </a:p>
                  </a:txBody>
                  <a:tcPr marL="68580" marR="68580" marT="34277" marB="3427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715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รองรับเครื่องบินขนาด 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Boeing-737 </a:t>
                      </a:r>
                      <a:r>
                        <a:rPr kumimoji="0" lang="th-TH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ได้พร้อมกันจำนวน 3 ลำ</a:t>
                      </a:r>
                    </a:p>
                  </a:txBody>
                  <a:tcPr marL="68580" marR="68580" marT="34277" marB="3427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408" name="Group 72"/>
          <p:cNvGraphicFramePr>
            <a:graphicFrameLocks noGrp="1"/>
          </p:cNvGraphicFramePr>
          <p:nvPr>
            <p:extLst/>
          </p:nvPr>
        </p:nvGraphicFramePr>
        <p:xfrm>
          <a:off x="4654841" y="3952562"/>
          <a:ext cx="3407410" cy="612124"/>
        </p:xfrm>
        <a:graphic>
          <a:graphicData uri="http://schemas.openxmlformats.org/drawingml/2006/table">
            <a:tbl>
              <a:tblPr/>
              <a:tblGrid>
                <a:gridCol w="3407410"/>
              </a:tblGrid>
              <a:tr h="29718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ngsana New" panose="02020603050405020304" pitchFamily="18" charset="-34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ngsana New" panose="02020603050405020304" pitchFamily="18" charset="-34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ngsana New" panose="02020603050405020304" pitchFamily="18" charset="-34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ngsana New" panose="02020603050405020304" pitchFamily="18" charset="-34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ngsana New" panose="02020603050405020304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ngsana New" panose="02020603050405020304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ngsana New" panose="02020603050405020304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ngsana New" panose="02020603050405020304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ngsana New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อาคารที่พักผู้โดยสารขนาด 12,000 </a:t>
                      </a:r>
                      <a:r>
                        <a:rPr kumimoji="0" lang="th-TH" altLang="th-TH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ตร</a:t>
                      </a:r>
                      <a:r>
                        <a:rPr kumimoji="0" lang="th-TH" altLang="th-TH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.ม. พร้อมงานระบบอื่นๆ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4944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ngsana New" panose="02020603050405020304" pitchFamily="18" charset="-34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ngsana New" panose="02020603050405020304" pitchFamily="18" charset="-34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ngsana New" panose="02020603050405020304" pitchFamily="18" charset="-34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ngsana New" panose="02020603050405020304" pitchFamily="18" charset="-34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ngsana New" panose="02020603050405020304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ngsana New" panose="02020603050405020304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ngsana New" panose="02020603050405020304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ngsana New" panose="02020603050405020304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ngsana New" panose="02020603050405020304" pitchFamily="18" charset="-3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รองรับผู้โดยสารได้ 600 คน ต่อชั่วโมง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/>
          <a:srcRect l="17901" t="20470" r="14027" b="33265"/>
          <a:stretch/>
        </p:blipFill>
        <p:spPr>
          <a:xfrm>
            <a:off x="1172552" y="630943"/>
            <a:ext cx="6801526" cy="3223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9058" name="Text Box 105"/>
          <p:cNvSpPr txBox="1">
            <a:spLocks noChangeArrowheads="1"/>
          </p:cNvSpPr>
          <p:nvPr/>
        </p:nvSpPr>
        <p:spPr bwMode="auto">
          <a:xfrm>
            <a:off x="6032289" y="630942"/>
            <a:ext cx="2015295" cy="323165"/>
          </a:xfrm>
          <a:prstGeom prst="rect">
            <a:avLst/>
          </a:prstGeom>
          <a:solidFill>
            <a:srgbClr val="CCFFCC"/>
          </a:solidFill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altLang="th-TH" sz="1500" dirty="0"/>
              <a:t>จัดหาที่ดินเพิ่มเติมประมาณ 303 ไร่</a:t>
            </a:r>
          </a:p>
        </p:txBody>
      </p:sp>
      <p:sp>
        <p:nvSpPr>
          <p:cNvPr id="7" name="TextBox 8"/>
          <p:cNvSpPr txBox="1"/>
          <p:nvPr/>
        </p:nvSpPr>
        <p:spPr>
          <a:xfrm>
            <a:off x="2628" y="1"/>
            <a:ext cx="91413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500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โครงการพัฒนาท่าอากาศยานแม่สอด </a:t>
            </a:r>
          </a:p>
        </p:txBody>
      </p:sp>
    </p:spTree>
    <p:extLst>
      <p:ext uri="{BB962C8B-B14F-4D97-AF65-F5344CB8AC3E}">
        <p14:creationId xmlns:p14="http://schemas.microsoft.com/office/powerpoint/2010/main" val="2829256378"/>
      </p:ext>
    </p:extLst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81" name="Picture 9" descr="36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6" name="TextBox 8"/>
          <p:cNvSpPr txBox="1"/>
          <p:nvPr/>
        </p:nvSpPr>
        <p:spPr>
          <a:xfrm>
            <a:off x="2628" y="1"/>
            <a:ext cx="9141372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3500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โครงการพัฒนาท่าอากาศยานแม่สอด </a:t>
            </a:r>
          </a:p>
        </p:txBody>
      </p:sp>
    </p:spTree>
    <p:extLst>
      <p:ext uri="{BB962C8B-B14F-4D97-AF65-F5344CB8AC3E}">
        <p14:creationId xmlns:p14="http://schemas.microsoft.com/office/powerpoint/2010/main" val="421183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" y="1250347"/>
            <a:ext cx="9143999" cy="3261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2" indent="-342892" algn="thaiDi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กรมทางหลวงได้ดำเนินโครงการศึกษาความเหมาะสมและออกแบบรายละเอียดโครงการก่อสร้างสะพานมิตรภาพไทย-</a:t>
            </a:r>
            <a:r>
              <a:rPr lang="th-TH" sz="18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เมียนมาร์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ข้ามแม่น้ำ</a:t>
            </a:r>
            <a:r>
              <a:rPr lang="th-TH" sz="18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เมย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แห่งที่ 2 (สะพานข้ามแม่น้ำ</a:t>
            </a:r>
            <a:r>
              <a:rPr lang="th-TH" sz="18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เมย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แห่งที่ 2) </a:t>
            </a:r>
            <a:r>
              <a:rPr lang="th-TH" sz="1800" b="1" dirty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มูลค่าโครงการรวม</a:t>
            </a:r>
            <a:r>
              <a:rPr lang="th-TH" sz="1800" b="1" spc="-40" dirty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ค่าจัดกรรมสิทธิ์ที่ดิน 3,900 ล้านบาท </a:t>
            </a:r>
            <a:r>
              <a:rPr lang="th-TH" sz="1800" spc="-4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แบ่งเป็นค่าก่อสร้างถนน 1,600 ล้านบาท ค่าก่อสร้างสะพาน 800 ล้านบาท 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ค่าก่อสร้างอาคารด่าน (</a:t>
            </a:r>
            <a:r>
              <a:rPr lang="en-US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Boarder control Facility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 ทั้ง 2 ประเทศ 1,000 ล้านบาท และค่าจัดกรรมสิทธิ์ที่ดิน 300 ล้านบาท </a:t>
            </a:r>
            <a:r>
              <a:rPr lang="th-TH" sz="1800" b="1" dirty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โดยคิดเป็นค่าใช้จ่ายของไทย 2,900 ล้านบาท และฝ่าย</a:t>
            </a:r>
            <a:r>
              <a:rPr lang="th-TH" sz="1800" b="1" dirty="0" err="1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เมียนมาร์</a:t>
            </a:r>
            <a:r>
              <a:rPr lang="th-TH" sz="1800" b="1" dirty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1,000 ล้านบาท</a:t>
            </a:r>
            <a:endParaRPr lang="en-US" sz="1800" b="1" dirty="0">
              <a:solidFill>
                <a:srgbClr val="0070C0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892" indent="-342892" algn="thaiDi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กระทรวงคมนาคม (นายอาคม เติมพิทยาไพสิฐ) ได้มีการหารือกับเอกอัครราชทูต</a:t>
            </a:r>
            <a:r>
              <a:rPr lang="th-TH" sz="18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เมียนมาร์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ประจำประเทศไทย (นาย</a:t>
            </a:r>
            <a:r>
              <a:rPr lang="th-TH" sz="18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วิน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หม่อง) เมื่อวันที่ 26 ธันวาคม 2557 เรื่องการก่อสร้างสะพานข้ามแม่น้ำ</a:t>
            </a:r>
            <a:r>
              <a:rPr lang="th-TH" sz="18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เมย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แห่งที่ 2 โดย</a:t>
            </a:r>
            <a:r>
              <a:rPr lang="th-TH" sz="1800" b="1" dirty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ฝ่าย</a:t>
            </a:r>
            <a:r>
              <a:rPr lang="th-TH" sz="1800" b="1" dirty="0" err="1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เมียนมาร์</a:t>
            </a:r>
            <a:r>
              <a:rPr lang="th-TH" sz="1800" b="1" dirty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ได้แจ้งความประสงค์ให้ไทยพิจารณาให้ความช่วยเหลือด้านการเงินแก่ฝ่าย</a:t>
            </a:r>
            <a:r>
              <a:rPr lang="th-TH" sz="1800" b="1" dirty="0" err="1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เมียนมาร์</a:t>
            </a:r>
            <a:r>
              <a:rPr lang="th-TH" sz="1800" b="1" dirty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เพื่อเป็นค่าก่อสร้างโครงการ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lang="en-US" sz="18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892" indent="-342892" algn="thaiDi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รัฐมนตรีกระทรวงก่อสร้าง </a:t>
            </a:r>
            <a:r>
              <a:rPr lang="th-TH" sz="18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เมียนมาร์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ถึงกระทรวงคมนาคม ลงวันที่ 27 มกราคม 2558 แจ้งว่า </a:t>
            </a:r>
            <a:r>
              <a:rPr lang="th-TH" sz="1800" b="1" dirty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รัฐบาล</a:t>
            </a:r>
            <a:r>
              <a:rPr lang="th-TH" sz="1800" b="1" dirty="0" err="1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เมียนมาร์</a:t>
            </a:r>
            <a:r>
              <a:rPr lang="th-TH" sz="1800" b="1" dirty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ประสงค์ขอรับความช่วยเหลือทางการเงินในรูปแบบเงินให้เปล่า จำนวน 1,000 ล้านบาท </a:t>
            </a:r>
            <a:r>
              <a:rPr lang="th-TH" sz="1800" spc="-4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สำหรับ</a:t>
            </a:r>
            <a:r>
              <a:rPr lang="th-TH" sz="1800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เป็นค่าก่อสร้างสะพานข้ามแม่น้ำ</a:t>
            </a:r>
            <a:r>
              <a:rPr lang="th-TH" sz="1800" spc="-2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เมย</a:t>
            </a:r>
            <a:r>
              <a:rPr lang="th-TH" sz="1800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แห่งที่ 2 ถนนเชื่อม และอาคารจุดผ่านแดน </a:t>
            </a:r>
            <a:r>
              <a:rPr lang="th-TH" sz="1800" b="1" i="1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(เอกสารแนบระเบียบวาระที่ 3.4)</a:t>
            </a:r>
            <a:endParaRPr lang="en-US" sz="18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1" y="590285"/>
            <a:ext cx="9693020" cy="507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สาระสำคัญ </a:t>
            </a:r>
            <a:r>
              <a:rPr lang="en-US" sz="2700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: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1" y="1"/>
            <a:ext cx="969302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itchFamily="34" charset="-34"/>
              </a:rPr>
              <a:t>เรื่อง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การก่อสร้างสะพานข้ามแม่น้ำ</a:t>
            </a:r>
            <a:r>
              <a:rPr lang="th-TH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เมย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แห่งที่ 2 (โดย ทล. และ </a:t>
            </a:r>
            <a:r>
              <a:rPr lang="th-TH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กต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.)</a:t>
            </a:r>
            <a:endParaRPr lang="en-US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14100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" y="4137171"/>
            <a:ext cx="4685705" cy="1006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pPr marL="123092" indent="-123092"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Construction of 4-lane Mae-Sod Bypass Road and the Second Thailand – Myanmar Friendship Bridge</a:t>
            </a:r>
          </a:p>
          <a:p>
            <a:pPr marL="123092" indent="-123092"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Total Length of Project Alignment  21.40 km. </a:t>
            </a:r>
            <a:r>
              <a:rPr lang="th-TH" sz="1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1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1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Thailand Side: 17.25</a:t>
            </a:r>
            <a:r>
              <a:rPr lang="th-TH" sz="1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sz="1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km.</a:t>
            </a:r>
          </a:p>
          <a:p>
            <a:pPr eaLnBrk="1" hangingPunct="1">
              <a:defRPr/>
            </a:pPr>
            <a:r>
              <a:rPr lang="en-US" sz="1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Myanmar Side: 4.15 km.</a:t>
            </a:r>
            <a:endParaRPr lang="th-TH" sz="1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3776692"/>
            <a:ext cx="4685705" cy="34791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1661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sz="1661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PROJECT SUMMARY</a:t>
            </a:r>
            <a:endParaRPr lang="en-US" sz="166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364" name="TextBox 13"/>
          <p:cNvSpPr txBox="1">
            <a:spLocks noChangeArrowheads="1"/>
          </p:cNvSpPr>
          <p:nvPr/>
        </p:nvSpPr>
        <p:spPr bwMode="auto">
          <a:xfrm>
            <a:off x="4709815" y="4152048"/>
            <a:ext cx="4410075" cy="3142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4625" indent="-1746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sz="1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Feasibility study and detailed engineering design completed</a:t>
            </a:r>
            <a:endParaRPr lang="th-TH" altLang="en-US" sz="12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85705" y="3776692"/>
            <a:ext cx="4410075" cy="34791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1661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sz="1661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PROJECT STATUS   </a:t>
            </a:r>
            <a:r>
              <a:rPr lang="th-TH" sz="1661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1661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DEC</a:t>
            </a:r>
            <a:r>
              <a:rPr lang="th-TH" sz="1661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661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2014</a:t>
            </a:r>
            <a:r>
              <a:rPr lang="th-TH" sz="1661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166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85706" y="4481514"/>
            <a:ext cx="4458295" cy="34791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1661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sz="1661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IMPLEMENTATION PLAN</a:t>
            </a:r>
            <a:endParaRPr lang="en-US" sz="166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367" name="TextBox 20"/>
          <p:cNvSpPr txBox="1">
            <a:spLocks noChangeArrowheads="1"/>
          </p:cNvSpPr>
          <p:nvPr/>
        </p:nvSpPr>
        <p:spPr bwMode="auto">
          <a:xfrm>
            <a:off x="4685705" y="4870973"/>
            <a:ext cx="4410075" cy="2781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4625" indent="-1746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en-US" sz="1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Budget to be requested and start construction in 2015</a:t>
            </a:r>
            <a:endParaRPr lang="th-TH" altLang="en-US" sz="12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1" y="0"/>
            <a:ext cx="969302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itchFamily="34" charset="-34"/>
              </a:rPr>
              <a:t>เรื่อง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การก่อสร้างสะพานข้ามแม่น้ำ</a:t>
            </a:r>
            <a:r>
              <a:rPr lang="th-TH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เมย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แห่งที่ 2</a:t>
            </a:r>
            <a:endParaRPr lang="en-US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27" y="523220"/>
            <a:ext cx="8412307" cy="319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228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ตาราง 2"/>
          <p:cNvGraphicFramePr>
            <a:graphicFrameLocks noGrp="1"/>
          </p:cNvGraphicFramePr>
          <p:nvPr>
            <p:extLst/>
          </p:nvPr>
        </p:nvGraphicFramePr>
        <p:xfrm>
          <a:off x="629108" y="877825"/>
          <a:ext cx="7893099" cy="3913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8775"/>
                <a:gridCol w="1578212"/>
                <a:gridCol w="1380935"/>
                <a:gridCol w="1315177"/>
              </a:tblGrid>
              <a:tr h="6522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 smtClean="0">
                          <a:solidFill>
                            <a:schemeClr val="lt1"/>
                          </a:solidFill>
                          <a:latin typeface="TH Niramit AS" pitchFamily="2" charset="-34"/>
                          <a:ea typeface="+mn-ea"/>
                          <a:cs typeface="TH Niramit AS" pitchFamily="2" charset="-34"/>
                        </a:rPr>
                        <a:t>Item</a:t>
                      </a:r>
                      <a:endParaRPr lang="en-US" sz="2400" dirty="0"/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TH Niramit AS" pitchFamily="2" charset="-34"/>
                          <a:cs typeface="TH Niramit AS" pitchFamily="2" charset="-34"/>
                        </a:rPr>
                        <a:t>Thailand Side</a:t>
                      </a:r>
                      <a:endParaRPr lang="th-TH" sz="1500" dirty="0" smtClean="0">
                        <a:latin typeface="TH Niramit AS" pitchFamily="2" charset="-34"/>
                        <a:cs typeface="TH Niramit AS" pitchFamily="2" charset="-3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(</a:t>
                      </a:r>
                      <a:r>
                        <a:rPr lang="en-US" sz="1500" dirty="0" smtClean="0">
                          <a:latin typeface="TH Niramit AS" pitchFamily="2" charset="-34"/>
                          <a:cs typeface="TH Niramit AS" pitchFamily="2" charset="-34"/>
                        </a:rPr>
                        <a:t>Million THB</a:t>
                      </a:r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)</a:t>
                      </a: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TH Niramit AS" pitchFamily="2" charset="-34"/>
                          <a:cs typeface="TH Niramit AS" pitchFamily="2" charset="-34"/>
                        </a:rPr>
                        <a:t>Myanmar Side</a:t>
                      </a:r>
                      <a:endParaRPr lang="th-TH" sz="1500" dirty="0" smtClean="0">
                        <a:latin typeface="TH Niramit AS" pitchFamily="2" charset="-34"/>
                        <a:cs typeface="TH Niramit AS" pitchFamily="2" charset="-3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(</a:t>
                      </a:r>
                      <a:r>
                        <a:rPr lang="en-US" sz="1500" dirty="0" smtClean="0">
                          <a:latin typeface="TH Niramit AS" pitchFamily="2" charset="-34"/>
                          <a:cs typeface="TH Niramit AS" pitchFamily="2" charset="-34"/>
                        </a:rPr>
                        <a:t>Million THB</a:t>
                      </a:r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)</a:t>
                      </a: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TH Niramit AS" pitchFamily="2" charset="-34"/>
                          <a:cs typeface="TH Niramit AS" pitchFamily="2" charset="-34"/>
                        </a:rPr>
                        <a:t>Total</a:t>
                      </a:r>
                      <a:endParaRPr lang="th-TH" sz="1500" dirty="0" smtClean="0">
                        <a:latin typeface="TH Niramit AS" pitchFamily="2" charset="-34"/>
                        <a:cs typeface="TH Niramit AS" pitchFamily="2" charset="-3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(</a:t>
                      </a:r>
                      <a:r>
                        <a:rPr lang="en-US" sz="1500" dirty="0" smtClean="0">
                          <a:latin typeface="TH Niramit AS" pitchFamily="2" charset="-34"/>
                          <a:cs typeface="TH Niramit AS" pitchFamily="2" charset="-34"/>
                        </a:rPr>
                        <a:t>Million THB</a:t>
                      </a:r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)</a:t>
                      </a: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5868">
                <a:tc>
                  <a:txBody>
                    <a:bodyPr/>
                    <a:lstStyle/>
                    <a:p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1. </a:t>
                      </a:r>
                      <a:r>
                        <a:rPr lang="en-US" sz="1500" dirty="0" smtClean="0">
                          <a:latin typeface="TH Niramit AS" pitchFamily="2" charset="-34"/>
                          <a:cs typeface="TH Niramit AS" pitchFamily="2" charset="-34"/>
                        </a:rPr>
                        <a:t> 4-Lane Bypass Road</a:t>
                      </a:r>
                      <a:r>
                        <a:rPr lang="en-US" sz="1500" baseline="0" dirty="0" smtClean="0">
                          <a:latin typeface="TH Niramit AS" pitchFamily="2" charset="-34"/>
                          <a:cs typeface="TH Niramit AS" pitchFamily="2" charset="-34"/>
                        </a:rPr>
                        <a:t> Construction    </a:t>
                      </a:r>
                      <a:r>
                        <a:rPr lang="th-TH" sz="1500" baseline="0" dirty="0" smtClean="0">
                          <a:latin typeface="TH Niramit AS" pitchFamily="2" charset="-34"/>
                          <a:cs typeface="TH Niramit AS" pitchFamily="2" charset="-34"/>
                        </a:rPr>
                        <a:t>21.130 </a:t>
                      </a:r>
                      <a:r>
                        <a:rPr lang="en-US" sz="1500" baseline="0" dirty="0" smtClean="0">
                          <a:latin typeface="TH Niramit AS" pitchFamily="2" charset="-34"/>
                          <a:cs typeface="TH Niramit AS" pitchFamily="2" charset="-34"/>
                        </a:rPr>
                        <a:t>km</a:t>
                      </a:r>
                      <a:r>
                        <a:rPr lang="th-TH" sz="1500" baseline="0" dirty="0" smtClean="0">
                          <a:latin typeface="TH Niramit AS" pitchFamily="2" charset="-34"/>
                          <a:cs typeface="TH Niramit AS" pitchFamily="2" charset="-34"/>
                        </a:rPr>
                        <a:t>.</a:t>
                      </a:r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/>
                      </a:r>
                      <a:b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</a:br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    - </a:t>
                      </a:r>
                      <a:r>
                        <a:rPr lang="en-US" sz="1500" dirty="0" smtClean="0">
                          <a:latin typeface="TH Niramit AS" pitchFamily="2" charset="-34"/>
                          <a:cs typeface="TH Niramit AS" pitchFamily="2" charset="-34"/>
                        </a:rPr>
                        <a:t>Thailand side </a:t>
                      </a:r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  17.250 </a:t>
                      </a:r>
                      <a:r>
                        <a:rPr lang="en-US" sz="1500" dirty="0" smtClean="0">
                          <a:latin typeface="TH Niramit AS" pitchFamily="2" charset="-34"/>
                          <a:cs typeface="TH Niramit AS" pitchFamily="2" charset="-34"/>
                        </a:rPr>
                        <a:t>km</a:t>
                      </a:r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. </a:t>
                      </a:r>
                    </a:p>
                    <a:p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    - </a:t>
                      </a:r>
                      <a:r>
                        <a:rPr lang="en-US" sz="1500" dirty="0" smtClean="0">
                          <a:latin typeface="TH Niramit AS" pitchFamily="2" charset="-34"/>
                          <a:cs typeface="TH Niramit AS" pitchFamily="2" charset="-34"/>
                        </a:rPr>
                        <a:t>Myanmar side  </a:t>
                      </a:r>
                      <a:r>
                        <a:rPr lang="th-TH" sz="1500" baseline="0" dirty="0" smtClean="0">
                          <a:latin typeface="TH Niramit AS" pitchFamily="2" charset="-34"/>
                          <a:cs typeface="TH Niramit AS" pitchFamily="2" charset="-34"/>
                        </a:rPr>
                        <a:t> 4.150 </a:t>
                      </a:r>
                      <a:r>
                        <a:rPr lang="en-US" sz="1500" baseline="0" dirty="0" smtClean="0">
                          <a:latin typeface="TH Niramit AS" pitchFamily="2" charset="-34"/>
                          <a:cs typeface="TH Niramit AS" pitchFamily="2" charset="-34"/>
                        </a:rPr>
                        <a:t>km</a:t>
                      </a:r>
                      <a:r>
                        <a:rPr lang="th-TH" sz="1500" baseline="0" dirty="0" smtClean="0">
                          <a:latin typeface="TH Niramit AS" pitchFamily="2" charset="-34"/>
                          <a:cs typeface="TH Niramit AS" pitchFamily="2" charset="-34"/>
                        </a:rPr>
                        <a:t>.</a:t>
                      </a:r>
                      <a:endParaRPr lang="th-TH" sz="1500" dirty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1,600</a:t>
                      </a:r>
                      <a:endParaRPr lang="en-US" sz="1500" dirty="0" smtClean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200</a:t>
                      </a:r>
                      <a:b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</a:br>
                      <a:endParaRPr lang="th-TH" sz="1500" dirty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1,800</a:t>
                      </a:r>
                      <a:endParaRPr lang="th-TH" sz="1500" dirty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5868">
                <a:tc>
                  <a:txBody>
                    <a:bodyPr/>
                    <a:lstStyle/>
                    <a:p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2. </a:t>
                      </a:r>
                      <a:r>
                        <a:rPr lang="en-US" sz="1500" dirty="0" smtClean="0">
                          <a:latin typeface="TH Niramit AS" pitchFamily="2" charset="-34"/>
                          <a:cs typeface="TH Niramit AS" pitchFamily="2" charset="-34"/>
                        </a:rPr>
                        <a:t>Bridge   </a:t>
                      </a:r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760 </a:t>
                      </a:r>
                      <a:r>
                        <a:rPr lang="en-US" sz="1500" dirty="0" smtClean="0">
                          <a:latin typeface="TH Niramit AS" pitchFamily="2" charset="-34"/>
                          <a:cs typeface="TH Niramit AS" pitchFamily="2" charset="-34"/>
                        </a:rPr>
                        <a:t>m</a:t>
                      </a:r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.</a:t>
                      </a:r>
                    </a:p>
                    <a:p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    - </a:t>
                      </a:r>
                      <a:r>
                        <a:rPr lang="en-US" sz="1500" dirty="0" smtClean="0">
                          <a:latin typeface="TH Niramit AS" pitchFamily="2" charset="-34"/>
                          <a:cs typeface="TH Niramit AS" pitchFamily="2" charset="-34"/>
                        </a:rPr>
                        <a:t>Thailand side </a:t>
                      </a:r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  515 </a:t>
                      </a:r>
                      <a:r>
                        <a:rPr lang="en-US" sz="1500" dirty="0" smtClean="0">
                          <a:latin typeface="TH Niramit AS" pitchFamily="2" charset="-34"/>
                          <a:cs typeface="TH Niramit AS" pitchFamily="2" charset="-34"/>
                        </a:rPr>
                        <a:t>m</a:t>
                      </a:r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. </a:t>
                      </a:r>
                    </a:p>
                    <a:p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    - </a:t>
                      </a:r>
                      <a:r>
                        <a:rPr lang="en-US" sz="1500" dirty="0" smtClean="0">
                          <a:latin typeface="TH Niramit AS" pitchFamily="2" charset="-34"/>
                          <a:cs typeface="TH Niramit AS" pitchFamily="2" charset="-34"/>
                        </a:rPr>
                        <a:t>Myanmar side</a:t>
                      </a:r>
                      <a:r>
                        <a:rPr lang="th-TH" sz="1500" baseline="0" dirty="0" smtClean="0">
                          <a:latin typeface="TH Niramit AS" pitchFamily="2" charset="-34"/>
                          <a:cs typeface="TH Niramit AS" pitchFamily="2" charset="-34"/>
                        </a:rPr>
                        <a:t>  245 </a:t>
                      </a:r>
                      <a:r>
                        <a:rPr lang="en-US" sz="1500" baseline="0" dirty="0" smtClean="0">
                          <a:latin typeface="TH Niramit AS" pitchFamily="2" charset="-34"/>
                          <a:cs typeface="TH Niramit AS" pitchFamily="2" charset="-34"/>
                        </a:rPr>
                        <a:t>m</a:t>
                      </a:r>
                      <a:r>
                        <a:rPr lang="th-TH" sz="1500" baseline="0" dirty="0" smtClean="0">
                          <a:latin typeface="TH Niramit AS" pitchFamily="2" charset="-34"/>
                          <a:cs typeface="TH Niramit AS" pitchFamily="2" charset="-34"/>
                        </a:rPr>
                        <a:t>.</a:t>
                      </a:r>
                      <a:endParaRPr lang="th-TH" sz="1500" dirty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500</a:t>
                      </a:r>
                      <a:endParaRPr lang="th-TH" sz="1500" dirty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300</a:t>
                      </a:r>
                      <a:endParaRPr lang="th-TH" sz="1500" dirty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800</a:t>
                      </a:r>
                      <a:endParaRPr lang="th-TH" sz="1500" dirty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2272">
                <a:tc>
                  <a:txBody>
                    <a:bodyPr/>
                    <a:lstStyle/>
                    <a:p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3.  </a:t>
                      </a:r>
                      <a:r>
                        <a:rPr lang="en-US" sz="1500" dirty="0" smtClean="0">
                          <a:latin typeface="TH Niramit AS" pitchFamily="2" charset="-34"/>
                          <a:cs typeface="TH Niramit AS" pitchFamily="2" charset="-34"/>
                        </a:rPr>
                        <a:t>Border</a:t>
                      </a:r>
                      <a:r>
                        <a:rPr lang="en-US" sz="1500" baseline="0" dirty="0" smtClean="0">
                          <a:latin typeface="TH Niramit AS" pitchFamily="2" charset="-34"/>
                          <a:cs typeface="TH Niramit AS" pitchFamily="2" charset="-34"/>
                        </a:rPr>
                        <a:t> Control Facilities (BCF)</a:t>
                      </a:r>
                      <a:endParaRPr lang="th-TH" sz="1500" dirty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500</a:t>
                      </a:r>
                      <a:endParaRPr lang="th-TH" sz="1500" dirty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500</a:t>
                      </a:r>
                      <a:endParaRPr lang="th-TH" sz="1500" dirty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1,000</a:t>
                      </a:r>
                      <a:endParaRPr lang="th-TH" sz="1500" dirty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675">
                <a:tc>
                  <a:txBody>
                    <a:bodyPr/>
                    <a:lstStyle/>
                    <a:p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4. </a:t>
                      </a:r>
                      <a:r>
                        <a:rPr lang="en-US" sz="1500" baseline="0" dirty="0" smtClean="0">
                          <a:latin typeface="TH Niramit AS" pitchFamily="2" charset="-34"/>
                          <a:cs typeface="TH Niramit AS" pitchFamily="2" charset="-34"/>
                        </a:rPr>
                        <a:t> Land acquisition</a:t>
                      </a:r>
                      <a:endParaRPr lang="th-TH" sz="1500" dirty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300</a:t>
                      </a:r>
                      <a:endParaRPr lang="th-TH" sz="1500" dirty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-</a:t>
                      </a:r>
                      <a:endParaRPr lang="th-TH" sz="1500" dirty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 smtClean="0">
                          <a:latin typeface="TH Niramit AS" pitchFamily="2" charset="-34"/>
                          <a:cs typeface="TH Niramit AS" pitchFamily="2" charset="-34"/>
                        </a:rPr>
                        <a:t>300</a:t>
                      </a:r>
                      <a:endParaRPr lang="th-TH" sz="1500" dirty="0"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675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Total</a:t>
                      </a:r>
                      <a:endParaRPr lang="th-TH" sz="1500" b="1" dirty="0">
                        <a:solidFill>
                          <a:schemeClr val="bg1"/>
                        </a:solidFill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68575" marR="68575" marT="34295" marB="3429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b="1" dirty="0" smtClean="0">
                          <a:solidFill>
                            <a:schemeClr val="bg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2,900</a:t>
                      </a:r>
                      <a:endParaRPr lang="th-TH" sz="1500" b="1" dirty="0">
                        <a:solidFill>
                          <a:schemeClr val="bg1"/>
                        </a:solidFill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68575" marR="68575" marT="34295" marB="3429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b="1" dirty="0" smtClean="0">
                          <a:solidFill>
                            <a:schemeClr val="bg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1,000</a:t>
                      </a:r>
                      <a:endParaRPr lang="th-TH" sz="1500" b="1" dirty="0">
                        <a:solidFill>
                          <a:schemeClr val="bg1"/>
                        </a:solidFill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68575" marR="68575" marT="34295" marB="3429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b="1" dirty="0" smtClean="0">
                          <a:solidFill>
                            <a:schemeClr val="bg1"/>
                          </a:solidFill>
                          <a:latin typeface="TH Niramit AS" pitchFamily="2" charset="-34"/>
                          <a:cs typeface="TH Niramit AS" pitchFamily="2" charset="-34"/>
                        </a:rPr>
                        <a:t>3,900</a:t>
                      </a:r>
                      <a:endParaRPr lang="th-TH" sz="1500" b="1" dirty="0">
                        <a:solidFill>
                          <a:schemeClr val="bg1"/>
                        </a:solidFill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68575" marR="68575" marT="34295" marB="3429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1"/>
          <p:cNvSpPr txBox="1"/>
          <p:nvPr/>
        </p:nvSpPr>
        <p:spPr>
          <a:xfrm>
            <a:off x="1" y="0"/>
            <a:ext cx="969302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itchFamily="34" charset="-34"/>
              </a:rPr>
              <a:t>เรื่อง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การก่อสร้างสะพานข้ามแม่น้ำ</a:t>
            </a:r>
            <a:r>
              <a:rPr lang="th-TH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เมย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แห่งที่ 2</a:t>
            </a:r>
            <a:endParaRPr lang="en-US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1394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6_MKC_AEC (new)\1_Picture\1415_แม่น้ำเมย\DSMB_Per_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352" y="2960610"/>
            <a:ext cx="3904887" cy="2196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5" descr="D:\2_AEC\5-DSMB\Data\DSMB_Perspective 31-07-2014\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7536" y="769031"/>
            <a:ext cx="3898173" cy="2191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 descr="D:\2_AEC\5-DSMB\Data\DSMB_Perspective 31-07-2014\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352" y="769030"/>
            <a:ext cx="3904887" cy="2196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" descr="D:\2_AEC\5-DSMB\Data\DSMB_Perspective 31-07-2014\36.jpg"/>
          <p:cNvPicPr>
            <a:picLocks noChangeAspect="1" noChangeArrowheads="1"/>
          </p:cNvPicPr>
          <p:nvPr/>
        </p:nvPicPr>
        <p:blipFill>
          <a:blip r:embed="rId5"/>
          <a:srcRect b="1049"/>
          <a:stretch>
            <a:fillRect/>
          </a:stretch>
        </p:blipFill>
        <p:spPr bwMode="auto">
          <a:xfrm>
            <a:off x="4287536" y="2960610"/>
            <a:ext cx="3898173" cy="2169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"/>
          <p:cNvSpPr txBox="1"/>
          <p:nvPr/>
        </p:nvSpPr>
        <p:spPr>
          <a:xfrm>
            <a:off x="1" y="0"/>
            <a:ext cx="969302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itchFamily="34" charset="-34"/>
              </a:rPr>
              <a:t>เรื่อง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การก่อสร้างสะพานข้ามแม่น้ำ</a:t>
            </a:r>
            <a:r>
              <a:rPr lang="th-TH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เมย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แห่งที่ 2</a:t>
            </a:r>
            <a:endParaRPr lang="en-US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6750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93" y="412998"/>
            <a:ext cx="8346643" cy="4730502"/>
          </a:xfrm>
          <a:prstGeom prst="rect">
            <a:avLst/>
          </a:prstGeom>
        </p:spPr>
      </p:pic>
      <p:sp>
        <p:nvSpPr>
          <p:cNvPr id="16" name="TextBox 1"/>
          <p:cNvSpPr txBox="1"/>
          <p:nvPr/>
        </p:nvSpPr>
        <p:spPr>
          <a:xfrm>
            <a:off x="1" y="0"/>
            <a:ext cx="969302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itchFamily="34" charset="-34"/>
              </a:rPr>
              <a:t>เรื่อง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การก่อสร้างสะพานข้ามแม่น้ำ</a:t>
            </a:r>
            <a:r>
              <a:rPr lang="th-TH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เมย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แห่งที่ 2</a:t>
            </a:r>
            <a:endParaRPr lang="en-US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6305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/>
          <p:nvPr/>
        </p:nvSpPr>
        <p:spPr>
          <a:xfrm>
            <a:off x="1763690" y="573529"/>
            <a:ext cx="5967281" cy="424732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b="1" spc="225" dirty="0">
                <a:ln w="11430"/>
                <a:solidFill>
                  <a:schemeClr val="accent1"/>
                </a:solidFill>
                <a:latin typeface="TH SarabunPSK" pitchFamily="34" charset="-34"/>
                <a:cs typeface="TH SarabunPSK" pitchFamily="34" charset="-34"/>
              </a:rPr>
              <a:t>Border Control Facilities of Thailand Side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53" y="523221"/>
            <a:ext cx="8220753" cy="4618237"/>
          </a:xfrm>
          <a:prstGeom prst="rect">
            <a:avLst/>
          </a:prstGeom>
        </p:spPr>
      </p:pic>
      <p:sp>
        <p:nvSpPr>
          <p:cNvPr id="12" name="TextBox 1"/>
          <p:cNvSpPr txBox="1"/>
          <p:nvPr/>
        </p:nvSpPr>
        <p:spPr>
          <a:xfrm>
            <a:off x="1" y="0"/>
            <a:ext cx="969302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itchFamily="34" charset="-34"/>
              </a:rPr>
              <a:t>เรื่อง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การก่อสร้างสะพานข้ามแม่น้ำ</a:t>
            </a:r>
            <a:r>
              <a:rPr lang="th-TH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เมย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แห่งที่ 2</a:t>
            </a:r>
            <a:endParaRPr lang="en-US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5022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43200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5000" lnSpcReduction="20000"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th-TH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itchFamily="34" charset="-34"/>
                <a:ea typeface="+mj-ea"/>
                <a:cs typeface="TH SarabunPSK" pitchFamily="34" charset="-34"/>
              </a:rPr>
              <a:t>มติ</a:t>
            </a:r>
            <a:r>
              <a:rPr lang="th-TH" sz="3600" b="1" dirty="0" smtClean="0">
                <a:solidFill>
                  <a:srgbClr val="0070C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คณะรัฐมนตรี </a:t>
            </a:r>
            <a:r>
              <a:rPr lang="th-TH" sz="3600" b="1" dirty="0">
                <a:solidFill>
                  <a:srgbClr val="0070C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วันที่ 24 กุมภาพันธ์ 2558</a:t>
            </a:r>
            <a:r>
              <a:rPr lang="th-TH" sz="3600" dirty="0">
                <a:solidFill>
                  <a:srgbClr val="0070C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PSK" pitchFamily="34" charset="-34"/>
              <a:ea typeface="+mj-ea"/>
              <a:cs typeface="TH SarabunPSK" pitchFamily="34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8214970" y="4710989"/>
            <a:ext cx="555955" cy="38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3610" y="1048000"/>
            <a:ext cx="9080389" cy="225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Bef>
                <a:spcPts val="1000"/>
              </a:spcBef>
              <a:spcAft>
                <a:spcPts val="0"/>
              </a:spcAft>
            </a:pPr>
            <a:r>
              <a:rPr lang="th-TH" sz="2400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รับทราบและเห็นชอบผล</a:t>
            </a:r>
            <a:r>
              <a:rPr lang="th-TH" sz="24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การประชุมคณะกรรมการนโยบายเขตพัฒนาเศรษฐกิจพิเศษ ครั้งที่ 1/2558 </a:t>
            </a:r>
            <a:r>
              <a:rPr lang="th-TH" sz="2400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ซึ่งรวมถึง</a:t>
            </a:r>
          </a:p>
          <a:p>
            <a:pPr marL="269875" indent="-269875" algn="thaiDist"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th-TH" sz="2000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เห็นชอบ</a:t>
            </a:r>
            <a:r>
              <a:rPr lang="th-TH" sz="2000" b="1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ในหลักการ</a:t>
            </a:r>
            <a:r>
              <a:rPr lang="th-TH" sz="2000" b="1" dirty="0">
                <a:solidFill>
                  <a:srgbClr val="0070C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แผนโครงสร้างพื้นฐานและด่านศุลกากร ปี 2557-2565 </a:t>
            </a:r>
            <a:r>
              <a:rPr lang="th-TH" sz="20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เพื่อรองรับการพัฒนาเขตพัฒนาเศรษฐกิจพิเศษระยะแรก จำนวน 6 พื้นที่ </a:t>
            </a:r>
            <a:r>
              <a:rPr lang="th-TH" sz="2000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</a:t>
            </a:r>
            <a:r>
              <a:rPr lang="th-TH" sz="20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7 ด่าน) </a:t>
            </a:r>
          </a:p>
          <a:p>
            <a:pPr marL="269875" indent="-269875" algn="thaiDist">
              <a:spcBef>
                <a:spcPts val="1000"/>
              </a:spcBef>
              <a:spcAft>
                <a:spcPts val="0"/>
              </a:spcAft>
              <a:buFontTx/>
              <a:buChar char="-"/>
            </a:pPr>
            <a:r>
              <a:rPr lang="th-TH" sz="2000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เห็นชอบ</a:t>
            </a:r>
            <a:r>
              <a:rPr lang="th-TH" sz="2000" b="1" dirty="0">
                <a:solidFill>
                  <a:srgbClr val="0070C0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โครงการเร่งด่วน พ.ศ. 2558 จำนวน 52 โครงการ วงเงิน 2,642.88 ล้านบาท </a:t>
            </a:r>
            <a:r>
              <a:rPr lang="th-TH" sz="20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โดยให้ขอรับการสนับสนุนจากงบประมาณรายจ่ายประจำปี พ.ศ. 2558 งบกลางรายการเงินสำรองจ่ายเพื่อกรณีฉุกเฉินหรือจำเป็น และมอบหมาย</a:t>
            </a:r>
            <a:r>
              <a:rPr lang="th-TH" sz="2000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หน่วยงาน        ที่</a:t>
            </a:r>
            <a:r>
              <a:rPr lang="th-TH" sz="20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เกี่ยวข้องทำความตกลงในรายละเอียดกับสำนักงบประมาณต่อไป</a:t>
            </a:r>
            <a:endParaRPr lang="en-US" sz="1800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705" y="3831379"/>
            <a:ext cx="189473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8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2" descr="C:\Users\AIM\Desktop\Picture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31" y="523221"/>
            <a:ext cx="8229600" cy="462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/>
          <p:nvPr/>
        </p:nvSpPr>
        <p:spPr>
          <a:xfrm>
            <a:off x="1" y="0"/>
            <a:ext cx="969302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itchFamily="34" charset="-34"/>
              </a:rPr>
              <a:t>เรื่อง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การก่อสร้างสะพานข้ามแม่น้ำ</a:t>
            </a:r>
            <a:r>
              <a:rPr lang="th-TH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เมย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แห่งที่ 2</a:t>
            </a:r>
            <a:endParaRPr lang="en-US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2687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480436"/>
              </p:ext>
            </p:extLst>
          </p:nvPr>
        </p:nvGraphicFramePr>
        <p:xfrm>
          <a:off x="282598" y="929492"/>
          <a:ext cx="3875999" cy="2913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1963"/>
                <a:gridCol w="688012"/>
                <a:gridCol w="688012"/>
                <a:gridCol w="688012"/>
              </a:tblGrid>
              <a:tr h="4773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รายการ</a:t>
                      </a:r>
                      <a:endParaRPr lang="en-US" sz="20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ไทย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(ล้านบาท)</a:t>
                      </a: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err="1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เมียนมาร์</a:t>
                      </a:r>
                      <a:endParaRPr lang="th-TH" sz="1400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(ล้านบาท)</a:t>
                      </a: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(ล้านบาท)</a:t>
                      </a: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1859">
                <a:tc>
                  <a:txBody>
                    <a:bodyPr/>
                    <a:lstStyle/>
                    <a:p>
                      <a:pPr algn="l"/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ถนน</a:t>
                      </a:r>
                      <a:r>
                        <a:rPr lang="th-TH" sz="1400" baseline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 ช่องจราจร 21.130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</a:t>
                      </a:r>
                      <a:r>
                        <a:rPr lang="th-TH" sz="1400" baseline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- ไทย</a:t>
                      </a:r>
                      <a:r>
                        <a:rPr lang="th-TH" sz="1400" baseline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17.250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</a:t>
                      </a: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</a:t>
                      </a:r>
                    </a:p>
                    <a:p>
                      <a:pPr algn="l"/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- </a:t>
                      </a:r>
                      <a:r>
                        <a:rPr lang="th-TH" sz="1400" dirty="0" err="1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เมียนมาร์</a:t>
                      </a: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aseline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4.150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</a:t>
                      </a:r>
                      <a:r>
                        <a:rPr lang="th-TH" sz="1400" baseline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1,600</a:t>
                      </a:r>
                      <a:endParaRPr lang="en-US" sz="1400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200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1,800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5861">
                <a:tc>
                  <a:txBody>
                    <a:bodyPr/>
                    <a:lstStyle/>
                    <a:p>
                      <a:pPr algn="l"/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สะพาน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</a:t>
                      </a: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760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</a:t>
                      </a: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</a:p>
                    <a:p>
                      <a:pPr algn="l"/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- ไทย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515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</a:t>
                      </a: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</a:t>
                      </a:r>
                    </a:p>
                    <a:p>
                      <a:pPr algn="l"/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- </a:t>
                      </a:r>
                      <a:r>
                        <a:rPr lang="th-TH" sz="1400" dirty="0" err="1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เมียนมาร์</a:t>
                      </a: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aseline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245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</a:t>
                      </a:r>
                      <a:r>
                        <a:rPr lang="th-TH" sz="1400" baseline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500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300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800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0658">
                <a:tc>
                  <a:txBody>
                    <a:bodyPr/>
                    <a:lstStyle/>
                    <a:p>
                      <a:pPr algn="l"/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 ด่านชายแดน</a:t>
                      </a:r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500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500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1,000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4686">
                <a:tc>
                  <a:txBody>
                    <a:bodyPr/>
                    <a:lstStyle/>
                    <a:p>
                      <a:pPr algn="l"/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aseline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จัดกรรมสิทธิ์ที่ดิน</a:t>
                      </a:r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300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300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4668">
                <a:tc>
                  <a:txBody>
                    <a:bodyPr/>
                    <a:lstStyle/>
                    <a:p>
                      <a:pPr algn="l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2,900</a:t>
                      </a:r>
                      <a:endParaRPr lang="th-TH" sz="14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1,000</a:t>
                      </a:r>
                      <a:endParaRPr lang="th-TH" sz="14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3,900</a:t>
                      </a:r>
                      <a:endParaRPr lang="th-TH" sz="14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75" marR="68575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1"/>
          <p:cNvSpPr txBox="1"/>
          <p:nvPr/>
        </p:nvSpPr>
        <p:spPr>
          <a:xfrm>
            <a:off x="0" y="0"/>
            <a:ext cx="9215562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6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โครงสร้างพื้นฐาน อำเภอแม่สอด จังหวัด</a:t>
            </a:r>
            <a:r>
              <a:rPr lang="th-TH" sz="2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ตาก </a:t>
            </a:r>
            <a:r>
              <a:rPr lang="en-US" sz="2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26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ก่อสร้างสะพานข้ามแม่น้ำ</a:t>
            </a:r>
            <a:r>
              <a:rPr lang="th-TH" sz="2600" b="1" dirty="0" err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เมย</a:t>
            </a:r>
            <a:r>
              <a:rPr lang="th-TH" sz="26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แห่ง</a:t>
            </a:r>
            <a:r>
              <a:rPr lang="th-TH" sz="2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 2</a:t>
            </a:r>
            <a:endParaRPr lang="en-US" sz="26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Picture 5" descr="D:\2_AEC\5-DSMB\Data\DSMB_Perspective 31-07-2014\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45" y="3921182"/>
            <a:ext cx="2160000" cy="121436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2" descr="D:\2_AEC\5-DSMB\Data\DSMB_Perspective 31-07-2014\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0598" y="3915753"/>
            <a:ext cx="2160000" cy="1215001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สี่เหลี่ยมผืนผ้า 7"/>
          <p:cNvSpPr/>
          <p:nvPr/>
        </p:nvSpPr>
        <p:spPr>
          <a:xfrm>
            <a:off x="0" y="523220"/>
            <a:ext cx="10089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มูลค่าโครงการ</a:t>
            </a:r>
            <a:endParaRPr lang="en-US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380599" y="861774"/>
            <a:ext cx="4763402" cy="4088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thaiDi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กระทรวงคมนาคม </a:t>
            </a:r>
            <a:r>
              <a:rPr lang="th-TH" sz="16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lang="th-TH" sz="1600" dirty="0" err="1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รชค</a:t>
            </a:r>
            <a:r>
              <a:rPr lang="th-TH" sz="16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 อาคมฯ หารือ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กับเอกอัครราชทูต</a:t>
            </a:r>
            <a:r>
              <a:rPr lang="th-TH" sz="16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เมียนมาร์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ประจำประเทศไทย (นาย</a:t>
            </a:r>
            <a:r>
              <a:rPr lang="th-TH" sz="16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วิน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หม่อง) </a:t>
            </a:r>
            <a:r>
              <a:rPr lang="th-TH" sz="16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เมื่อ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26 </a:t>
            </a:r>
            <a:r>
              <a:rPr lang="th-TH" sz="16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ธ.ค. 57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เรื่องการก่อสร้างสะพานข้ามแม่น้ำ</a:t>
            </a:r>
            <a:r>
              <a:rPr lang="th-TH" sz="16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เมย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แห่งที่ 2 โดย</a:t>
            </a:r>
            <a:r>
              <a:rPr lang="th-TH" sz="1600" b="1" dirty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ฝ่าย</a:t>
            </a:r>
            <a:r>
              <a:rPr lang="th-TH" sz="1600" b="1" dirty="0" err="1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เมียนมาร์</a:t>
            </a:r>
            <a:r>
              <a:rPr lang="th-TH" sz="1600" b="1" dirty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ได้แจ้งความประสงค์ให้ไทยพิจารณาให้ความช่วยเหลือด้านการเงินแก่ฝ่าย</a:t>
            </a:r>
            <a:r>
              <a:rPr lang="th-TH" sz="1600" b="1" dirty="0" err="1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เมียน</a:t>
            </a:r>
            <a:r>
              <a:rPr lang="th-TH" sz="1600" b="1" dirty="0" err="1" smtClean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มาร์</a:t>
            </a:r>
            <a:endParaRPr lang="en-US" sz="16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indent="-342900" algn="thaiDi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รัฐมนตรีกระทรวงก่อสร้าง </a:t>
            </a:r>
            <a:r>
              <a:rPr lang="th-TH" sz="16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เมียนมาร์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ถึงกระทรวงคมนาคม ลงวันที่ </a:t>
            </a:r>
            <a:r>
              <a:rPr lang="th-TH" sz="16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27 ม.ค. 58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แจ้งว่า </a:t>
            </a:r>
            <a:r>
              <a:rPr lang="th-TH" sz="1600" b="1" dirty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รัฐบาล</a:t>
            </a:r>
            <a:r>
              <a:rPr lang="th-TH" sz="1600" b="1" dirty="0" err="1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เมียนมาร์</a:t>
            </a:r>
            <a:r>
              <a:rPr lang="th-TH" sz="1600" b="1" dirty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ประสงค์ขอรับความช่วยเหลือทางการเงินในรูปแบบเงินให้เปล่า จำนวน 1,000 ล้านบาท </a:t>
            </a:r>
            <a:r>
              <a:rPr lang="th-TH" sz="1600" spc="-4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สำหรับ</a:t>
            </a:r>
            <a:r>
              <a:rPr lang="th-TH" sz="1600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เป็นค่าก่อสร้างสะพานข้ามแม่น้ำ</a:t>
            </a:r>
            <a:r>
              <a:rPr lang="th-TH" sz="1600" spc="-20" dirty="0" err="1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เมย</a:t>
            </a:r>
            <a:r>
              <a:rPr lang="th-TH" sz="1600" spc="-2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แห่ง</a:t>
            </a:r>
            <a:r>
              <a:rPr lang="th-TH" sz="1600" spc="-2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ที่ 2 ถนนเชื่อม และอาคารจุดผ่าน</a:t>
            </a:r>
            <a:r>
              <a:rPr lang="th-TH" sz="1600" spc="-2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แดน</a:t>
            </a:r>
          </a:p>
          <a:p>
            <a:pPr marL="342900" indent="-342900" algn="thaiDi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h-TH" sz="1600" b="1" u="sng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ประเด็นหารือ</a:t>
            </a:r>
          </a:p>
          <a:p>
            <a:pPr marL="715963" lvl="1" indent="-258763" algn="thaiDi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ขอ</a:t>
            </a:r>
            <a:r>
              <a:rPr lang="th-TH" sz="16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ความเห็นชอบโครงการ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ก่อสร้างทางเลี่ยงเมืองแม่สอดพร้อมสะพานข้ามแม่น้ำ</a:t>
            </a:r>
            <a:r>
              <a:rPr lang="th-TH" sz="16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เมย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แห่งที่ 2 วงเงิน 3,900 ล้านบาท โดยให้ความช่วยเหลือทาง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การเงินแก่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รัฐบาล</a:t>
            </a:r>
            <a:r>
              <a:rPr lang="th-TH" sz="16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เมียนมาร์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1,000 ล้านบาท </a:t>
            </a:r>
            <a:endParaRPr lang="th-TH" sz="16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715963" lvl="1" indent="-258763" algn="thaiDi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ขอ</a:t>
            </a:r>
            <a:r>
              <a:rPr lang="th-TH" sz="16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รับ</a:t>
            </a:r>
            <a:r>
              <a:rPr lang="th-TH" sz="1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16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สนับสนุน </a:t>
            </a:r>
            <a:r>
              <a:rPr lang="th-TH" sz="1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งบกลางรายการเงินสำรอง</a:t>
            </a:r>
            <a:r>
              <a:rPr lang="th-TH" sz="16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จ่ายปี 58 จำนวน   500 </a:t>
            </a:r>
            <a:r>
              <a:rPr lang="th-TH" sz="1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ล้านบาท </a:t>
            </a:r>
            <a:endParaRPr lang="en-US" b="1" dirty="0">
              <a:solidFill>
                <a:srgbClr val="0070C0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5792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"/>
            <a:ext cx="914400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โครงสร้างพื้นฐาน อ.อรัญประเทศ จ.สระแก้ว</a:t>
            </a:r>
            <a:endParaRPr lang="th-TH" sz="26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3" y="1049370"/>
            <a:ext cx="6478452" cy="3197669"/>
          </a:xfrm>
          <a:prstGeom prst="rect">
            <a:avLst/>
          </a:prstGeom>
        </p:spPr>
      </p:pic>
      <p:sp>
        <p:nvSpPr>
          <p:cNvPr id="27" name="สี่เหลี่ยมผืนผ้า 26"/>
          <p:cNvSpPr/>
          <p:nvPr/>
        </p:nvSpPr>
        <p:spPr>
          <a:xfrm>
            <a:off x="6828643" y="1249425"/>
            <a:ext cx="23850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</a:t>
            </a:r>
            <a:endParaRPr lang="en-US" sz="16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796670" y="1513158"/>
            <a:ext cx="21783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400" b="1" spc="-30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ทล. อรัญประเทศ-ชายแดน (หนองเอี่ยน)</a:t>
            </a:r>
          </a:p>
          <a:p>
            <a:r>
              <a:rPr lang="th-TH" sz="14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spc="-3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ทช</a:t>
            </a:r>
            <a:r>
              <a:rPr lang="th-TH" sz="14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แยก ทล</a:t>
            </a:r>
            <a:r>
              <a:rPr lang="en-US" sz="14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33-</a:t>
            </a:r>
            <a:r>
              <a:rPr lang="th-TH" sz="14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ด่าน บ.คลองลึก</a:t>
            </a:r>
            <a:endParaRPr lang="en-US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สถานีขนส่งสินค้าชายแดน จ.มุกดาหาร</a:t>
            </a:r>
          </a:p>
          <a:p>
            <a:r>
              <a:rPr lang="th-TH" sz="1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- ปรับปรุงทางรถไฟ คลอง19-คลองลึก</a:t>
            </a:r>
            <a:endParaRPr lang="en-US" sz="1400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6796671" y="2439415"/>
            <a:ext cx="21783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พัฒนาด่านศุลกากร</a:t>
            </a:r>
          </a:p>
          <a:p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พัฒนาอาคารด่าน สตม.</a:t>
            </a:r>
            <a:endParaRPr lang="en-US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จัดซื้อเครื่องมือตรวจพืช/สัตว์</a:t>
            </a:r>
            <a:endParaRPr lang="en-US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6796671" y="3150229"/>
            <a:ext cx="21783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400" spc="-3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นิคมอุตสาหกรรม อรัญประเทศ</a:t>
            </a:r>
          </a:p>
          <a:p>
            <a:r>
              <a:rPr lang="th-TH" sz="1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- ปรับปรุงระบบไฟฟ้ารองรับนิคม ระยะ1</a:t>
            </a:r>
          </a:p>
          <a:p>
            <a:r>
              <a:rPr lang="th-TH" sz="1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- แก้มลิงคลองห้วยไผ่</a:t>
            </a:r>
          </a:p>
          <a:p>
            <a:r>
              <a:rPr lang="th-TH" sz="1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- สถานีผลิตน้ำประปา</a:t>
            </a:r>
            <a:endParaRPr lang="en-US" sz="1400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4558377" y="4151584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16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ประเด็นหารือ </a:t>
            </a:r>
            <a:r>
              <a:rPr lang="en-US" sz="16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endParaRPr lang="th-TH" sz="1600" b="1" dirty="0" smtClean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เนื่องจาก</a:t>
            </a:r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การกำหนดพื้นที่พัฒนาด่านถาวรแห่งใหม่ บริเวณตำบลบ้านป่าไร่ อำเภออรัญประเทศ ยังไม่มีความชัดเจน ดังนั้น การพัฒนาโครงสร้างพื้นฐานและด่านชายแดนเพื่อรองรับพื้นที่ดังกล่าว จึงไม่สามารถมีแผนการดำเนินงานที่ชัดเจนได้ </a:t>
            </a:r>
          </a:p>
        </p:txBody>
      </p:sp>
    </p:spTree>
    <p:extLst>
      <p:ext uri="{BB962C8B-B14F-4D97-AF65-F5344CB8AC3E}">
        <p14:creationId xmlns:p14="http://schemas.microsoft.com/office/powerpoint/2010/main" val="391473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144000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โครงสร้างพื้นฐาน อ.</a:t>
            </a:r>
            <a:r>
              <a:rPr lang="th-TH" sz="2600" b="1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คลองใหญ่ </a:t>
            </a:r>
            <a:r>
              <a:rPr lang="th-TH" sz="2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จ.ตราด</a:t>
            </a:r>
            <a:endParaRPr lang="en-US" sz="2600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23</a:t>
            </a:fld>
            <a:endParaRPr kumimoji="0" lang="en-US"/>
          </a:p>
        </p:txBody>
      </p:sp>
      <p:grpSp>
        <p:nvGrpSpPr>
          <p:cNvPr id="12" name="กลุ่ม 11"/>
          <p:cNvGrpSpPr/>
          <p:nvPr/>
        </p:nvGrpSpPr>
        <p:grpSpPr>
          <a:xfrm>
            <a:off x="426158" y="564358"/>
            <a:ext cx="4640552" cy="4476750"/>
            <a:chOff x="179668" y="564358"/>
            <a:chExt cx="4640552" cy="447675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7190"/>
            <a:stretch/>
          </p:blipFill>
          <p:spPr bwMode="auto">
            <a:xfrm>
              <a:off x="179668" y="564358"/>
              <a:ext cx="4640552" cy="447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1005" y="3725793"/>
              <a:ext cx="1959232" cy="11006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007" t="11697" b="38216"/>
            <a:stretch/>
          </p:blipFill>
          <p:spPr bwMode="auto">
            <a:xfrm>
              <a:off x="179668" y="3658156"/>
              <a:ext cx="1685677" cy="13829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</p:pic>
      </p:grpSp>
      <p:grpSp>
        <p:nvGrpSpPr>
          <p:cNvPr id="11" name="กลุ่ม 10"/>
          <p:cNvGrpSpPr/>
          <p:nvPr/>
        </p:nvGrpSpPr>
        <p:grpSpPr>
          <a:xfrm>
            <a:off x="6536266" y="564358"/>
            <a:ext cx="2385095" cy="2329641"/>
            <a:chOff x="6758903" y="808200"/>
            <a:chExt cx="2385095" cy="2329641"/>
          </a:xfrm>
        </p:grpSpPr>
        <p:sp>
          <p:nvSpPr>
            <p:cNvPr id="6" name="สี่เหลี่ยมผืนผ้า 5"/>
            <p:cNvSpPr/>
            <p:nvPr/>
          </p:nvSpPr>
          <p:spPr>
            <a:xfrm>
              <a:off x="6758903" y="2614621"/>
              <a:ext cx="238509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400" spc="-3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นิคมอุตสาหกรรม ตราด</a:t>
              </a:r>
              <a:endParaRPr lang="en-US" sz="1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ปรับปรุงขยายระบบ </a:t>
              </a:r>
              <a:r>
                <a:rPr lang="th-TH" sz="14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กปภ</a:t>
              </a:r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.</a:t>
              </a:r>
              <a:endParaRPr lang="en-US" sz="1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10" name="กลุ่ม 9"/>
            <p:cNvGrpSpPr/>
            <p:nvPr/>
          </p:nvGrpSpPr>
          <p:grpSpPr>
            <a:xfrm>
              <a:off x="6758903" y="808200"/>
              <a:ext cx="2385095" cy="1798470"/>
              <a:chOff x="6758903" y="808200"/>
              <a:chExt cx="2385095" cy="1798470"/>
            </a:xfrm>
          </p:grpSpPr>
          <p:sp>
            <p:nvSpPr>
              <p:cNvPr id="4" name="สี่เหลี่ยมผืนผ้า 3"/>
              <p:cNvSpPr/>
              <p:nvPr/>
            </p:nvSpPr>
            <p:spPr>
              <a:xfrm>
                <a:off x="6758903" y="1137535"/>
                <a:ext cx="2385095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sz="1400" spc="-3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- ทล</a:t>
                </a:r>
                <a:r>
                  <a:rPr lang="en-US" sz="1400" spc="-3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3 </a:t>
                </a:r>
                <a:r>
                  <a:rPr lang="th-TH" sz="1400" spc="-3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ตราด-หาดเล็ก ตอน </a:t>
                </a:r>
                <a:r>
                  <a:rPr lang="en-US" sz="1400" spc="-3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2</a:t>
                </a:r>
                <a:endParaRPr lang="en-US" sz="140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r>
                  <a:rPr lang="th-TH" sz="14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- สถานีขนส่งสินค้าชายแดน จ.ตราด</a:t>
                </a:r>
                <a:endParaRPr lang="en-US" sz="140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>
                  <a:buFontTx/>
                  <a:buChar char="-"/>
                </a:pPr>
                <a:r>
                  <a:rPr lang="th-TH" sz="1400" spc="-3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ท่าเรือคลองใหญ่</a:t>
                </a:r>
                <a:endParaRPr lang="en-US" sz="1400" dirty="0"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5" name="สี่เหลี่ยมผืนผ้า 4"/>
              <p:cNvSpPr/>
              <p:nvPr/>
            </p:nvSpPr>
            <p:spPr>
              <a:xfrm>
                <a:off x="6758903" y="1868006"/>
                <a:ext cx="2385095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sz="14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- </a:t>
                </a:r>
                <a:r>
                  <a:rPr lang="th-TH" sz="1400" b="1" dirty="0">
                    <a:solidFill>
                      <a:srgbClr val="0070C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อาคารด่านศุลกากร (บ.หาดเล็ก)</a:t>
                </a:r>
              </a:p>
              <a:p>
                <a:r>
                  <a:rPr lang="th-TH" sz="14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- อาคารที่ทำการและที่พัก สตม.</a:t>
                </a:r>
                <a:endParaRPr lang="en-US" sz="140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r>
                  <a:rPr lang="th-TH" sz="14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- จัดซื้อเครื่องมือตรวจพืช/สัตว์</a:t>
                </a:r>
                <a:endParaRPr lang="en-US" sz="1400" dirty="0"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5" name="สี่เหลี่ยมผืนผ้า 14"/>
              <p:cNvSpPr/>
              <p:nvPr/>
            </p:nvSpPr>
            <p:spPr>
              <a:xfrm>
                <a:off x="6758903" y="808200"/>
                <a:ext cx="2385095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sz="1600" b="1" dirty="0" smtClean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โครงการ</a:t>
                </a:r>
                <a:endParaRPr lang="en-US" sz="1600" b="1" dirty="0"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sp>
        <p:nvSpPr>
          <p:cNvPr id="13" name="สี่เหลี่ยมผืนผ้า 12"/>
          <p:cNvSpPr/>
          <p:nvPr/>
        </p:nvSpPr>
        <p:spPr>
          <a:xfrm>
            <a:off x="5287617" y="2940963"/>
            <a:ext cx="38563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ประเด็นหารือ </a:t>
            </a:r>
            <a:r>
              <a:rPr lang="en-US" sz="16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endParaRPr lang="th-TH" sz="16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กรม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ศุลกากร ได้ดำเนินงานการออกแบบรายละเอียดพร้อมก่อสร้าง โดยได้ขอรับจัดสรรงบประมาณ ปี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59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50 ล้านบาท แต่ไม่สามารถเริ่มงานได้ หากข้อจำกัดเรื่องเขตพื้นที่  ซึ่งยังไม่สามารถมีข้อตกลงร่วมกันระหว่างฝ่ายไทยและกัมพูชา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</a:t>
            </a:r>
          </a:p>
          <a:p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395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18" y="1365192"/>
            <a:ext cx="6480000" cy="356828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3484" y="4397604"/>
            <a:ext cx="1473624" cy="70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1" y="777768"/>
            <a:ext cx="2217055" cy="1807052"/>
          </a:xfrm>
          <a:prstGeom prst="rect">
            <a:avLst/>
          </a:prstGeom>
        </p:spPr>
      </p:pic>
      <p:sp>
        <p:nvSpPr>
          <p:cNvPr id="22" name="TextBox 1"/>
          <p:cNvSpPr txBox="1"/>
          <p:nvPr/>
        </p:nvSpPr>
        <p:spPr>
          <a:xfrm>
            <a:off x="0" y="1"/>
            <a:ext cx="9144000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โครงสร้างพื้นฐาน จ.มุกดาหาร</a:t>
            </a:r>
            <a:endParaRPr lang="en-US" sz="2600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26" name="กลุ่ม 25"/>
          <p:cNvGrpSpPr/>
          <p:nvPr/>
        </p:nvGrpSpPr>
        <p:grpSpPr>
          <a:xfrm>
            <a:off x="6858000" y="1365192"/>
            <a:ext cx="2395327" cy="2337707"/>
            <a:chOff x="6858000" y="1049370"/>
            <a:chExt cx="2395327" cy="2337707"/>
          </a:xfrm>
        </p:grpSpPr>
        <p:sp>
          <p:nvSpPr>
            <p:cNvPr id="24" name="สี่เหลี่ยมผืนผ้า 23"/>
            <p:cNvSpPr/>
            <p:nvPr/>
          </p:nvSpPr>
          <p:spPr>
            <a:xfrm>
              <a:off x="6868232" y="1049370"/>
              <a:ext cx="238509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6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โครงการ</a:t>
              </a:r>
              <a:endParaRPr lang="en-US" sz="16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7" name="สี่เหลี่ยมผืนผ้า 16"/>
            <p:cNvSpPr/>
            <p:nvPr/>
          </p:nvSpPr>
          <p:spPr>
            <a:xfrm>
              <a:off x="6868232" y="1445768"/>
              <a:ext cx="228600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400" spc="-3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ทล.</a:t>
              </a:r>
              <a:r>
                <a:rPr lang="en-US" sz="1400" spc="-3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12 </a:t>
              </a:r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กาฬสินธุ์</a:t>
              </a:r>
              <a:r>
                <a:rPr lang="en-US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–</a:t>
              </a:r>
              <a:r>
                <a:rPr lang="th-TH" sz="1400" spc="-3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บ.นาไคร้ ตอน1</a:t>
              </a:r>
              <a:endParaRPr lang="en-US" sz="1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400" spc="-3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ทล.</a:t>
              </a:r>
              <a:r>
                <a:rPr lang="en-US" sz="1400" spc="-3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12 </a:t>
              </a:r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กาฬสินธุ์</a:t>
              </a:r>
              <a:r>
                <a:rPr lang="en-US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–</a:t>
              </a:r>
              <a:r>
                <a:rPr lang="th-TH" sz="1400" spc="-3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อ.สมเด็จ</a:t>
              </a:r>
              <a:endParaRPr lang="en-US" sz="1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400" spc="-3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สถานีขนส่งสินค้าชายแดน มุกดาหาร</a:t>
              </a:r>
              <a:endParaRPr lang="en-US" sz="1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3" name="สี่เหลี่ยมผืนผ้า 22"/>
            <p:cNvSpPr/>
            <p:nvPr/>
          </p:nvSpPr>
          <p:spPr>
            <a:xfrm>
              <a:off x="6868232" y="2178674"/>
              <a:ext cx="22860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อาคารที่พัก ศุลกากร</a:t>
              </a:r>
            </a:p>
            <a:p>
              <a:r>
                <a:rPr lang="th-TH" sz="1400" dirty="0"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- ปรับปรุงสำนักงาน </a:t>
              </a:r>
              <a:r>
                <a:rPr lang="th-TH" sz="1400" dirty="0" err="1"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สคม</a:t>
              </a:r>
              <a:r>
                <a:rPr lang="th-TH" sz="1400" dirty="0"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.</a:t>
              </a:r>
              <a:endParaRPr lang="en-US" sz="1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5" name="สี่เหลี่ยมผืนผ้า 24"/>
            <p:cNvSpPr/>
            <p:nvPr/>
          </p:nvSpPr>
          <p:spPr>
            <a:xfrm>
              <a:off x="6858000" y="2648413"/>
              <a:ext cx="228600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400" spc="-3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นิคมอุตสาหกรรม มุกดาหาร</a:t>
              </a:r>
              <a:endParaRPr lang="en-US" sz="1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สถานีสูบน้ำด้วยไฟฟ้า</a:t>
              </a:r>
            </a:p>
            <a:p>
              <a:r>
                <a:rPr lang="th-TH" sz="1400" dirty="0"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- แก้มลิงหนองเทิน </a:t>
              </a:r>
              <a:endParaRPr lang="en-US" sz="1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19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1"/>
          <p:cNvSpPr txBox="1"/>
          <p:nvPr/>
        </p:nvSpPr>
        <p:spPr>
          <a:xfrm>
            <a:off x="0" y="1"/>
            <a:ext cx="9144000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โครงสร้างพื้นฐาน สะเดา ปา</a:t>
            </a:r>
            <a:r>
              <a:rPr lang="th-TH" sz="2600" b="1" dirty="0" err="1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ดังเบซาร์</a:t>
            </a:r>
            <a:r>
              <a:rPr lang="th-TH" sz="2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จ.สงขลา</a:t>
            </a: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70" y="604543"/>
            <a:ext cx="3046583" cy="1196414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0" y="1800956"/>
            <a:ext cx="6480000" cy="3355957"/>
          </a:xfrm>
          <a:prstGeom prst="rect">
            <a:avLst/>
          </a:prstGeom>
        </p:spPr>
      </p:pic>
      <p:grpSp>
        <p:nvGrpSpPr>
          <p:cNvPr id="21508" name="กลุ่ม 21507"/>
          <p:cNvGrpSpPr/>
          <p:nvPr/>
        </p:nvGrpSpPr>
        <p:grpSpPr>
          <a:xfrm>
            <a:off x="6568870" y="1800955"/>
            <a:ext cx="2437654" cy="2975566"/>
            <a:chOff x="6706346" y="1236143"/>
            <a:chExt cx="2437654" cy="2975566"/>
          </a:xfrm>
        </p:grpSpPr>
        <p:sp>
          <p:nvSpPr>
            <p:cNvPr id="17" name="สี่เหลี่ยมผืนผ้า 16"/>
            <p:cNvSpPr/>
            <p:nvPr/>
          </p:nvSpPr>
          <p:spPr>
            <a:xfrm>
              <a:off x="6775820" y="1236143"/>
              <a:ext cx="6687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โครงการ</a:t>
              </a:r>
              <a:endParaRPr lang="en-US" sz="16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1504" name="สี่เหลี่ยมผืนผ้า 21503"/>
            <p:cNvSpPr/>
            <p:nvPr/>
          </p:nvSpPr>
          <p:spPr>
            <a:xfrm>
              <a:off x="6706346" y="1583481"/>
              <a:ext cx="243765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-สถานีขนส่งสินค้าชายแดน จ.สงขลา</a:t>
              </a:r>
              <a:endParaRPr lang="en-US" sz="1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</a:t>
              </a:r>
              <a:r>
                <a:rPr lang="th-TH" sz="14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ท่าเรือสงขลา</a:t>
              </a:r>
              <a:r>
                <a:rPr lang="en-US" sz="14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  <a:r>
                <a:rPr lang="th-TH" sz="14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(ออกแบบ)</a:t>
              </a:r>
            </a:p>
            <a:p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</a:t>
              </a:r>
              <a:r>
                <a:rPr lang="en-US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Motorway </a:t>
              </a:r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(หาดใหญ่-สะเดา </a:t>
              </a:r>
            </a:p>
            <a:p>
              <a:r>
                <a:rPr lang="th-TH" sz="1400" dirty="0"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- รถไฟทางคู่ไฟฟ้า (ปาดังฯ-หาดใหญ่) ออกแบบ</a:t>
              </a:r>
              <a:endParaRPr lang="en-US" sz="1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1505" name="สี่เหลี่ยมผืนผ้า 21504"/>
            <p:cNvSpPr/>
            <p:nvPr/>
          </p:nvSpPr>
          <p:spPr>
            <a:xfrm>
              <a:off x="6706346" y="3257602"/>
              <a:ext cx="243765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ด่านสะเดาแห่งใหม่ (ที่ดิน)</a:t>
              </a:r>
              <a:endParaRPr lang="en-US" sz="1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ปรับปรุงด่านสะเดา</a:t>
              </a:r>
              <a:endParaRPr lang="en-US" sz="1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ปรับปรุงด่านปา</a:t>
              </a:r>
              <a:r>
                <a:rPr lang="th-TH" sz="14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ดังเบซาร์</a:t>
              </a:r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(รถไฟ)</a:t>
              </a:r>
              <a:endParaRPr lang="en-US" sz="1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จัดซื้อเครื่องมือตรวจพืช/สัตว์</a:t>
              </a:r>
              <a:endParaRPr lang="en-US" sz="1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1507" name="สี่เหลี่ยมผืนผ้า 21506"/>
            <p:cNvSpPr/>
            <p:nvPr/>
          </p:nvSpPr>
          <p:spPr>
            <a:xfrm>
              <a:off x="6706346" y="2512441"/>
              <a:ext cx="243765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400" spc="-3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นิคมอุตสาหกรรม สงขลา</a:t>
              </a:r>
              <a:endParaRPr lang="en-US" sz="1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400" spc="-7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เพิ่มประสิทธิภาพอ่างเก็บน้ำสะเดา</a:t>
              </a:r>
            </a:p>
            <a:p>
              <a:pPr>
                <a:defRPr/>
              </a:pPr>
              <a:r>
                <a:rPr lang="th-TH" sz="1400" dirty="0"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- ปรับปรุงระบบไฟฟ้ารองรับนิคม ระยะ1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62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รูปภาพ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4" y="1550505"/>
            <a:ext cx="6480000" cy="3443606"/>
          </a:xfrm>
          <a:prstGeom prst="rect">
            <a:avLst/>
          </a:prstGeom>
        </p:spPr>
      </p:pic>
      <p:sp>
        <p:nvSpPr>
          <p:cNvPr id="60" name="TextBox 1"/>
          <p:cNvSpPr txBox="1"/>
          <p:nvPr/>
        </p:nvSpPr>
        <p:spPr>
          <a:xfrm>
            <a:off x="0" y="1"/>
            <a:ext cx="9144000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โครงสร้างพื้นฐาน จ.หนองคาย</a:t>
            </a:r>
          </a:p>
        </p:txBody>
      </p:sp>
      <p:grpSp>
        <p:nvGrpSpPr>
          <p:cNvPr id="28" name="กลุ่ม 27"/>
          <p:cNvGrpSpPr/>
          <p:nvPr/>
        </p:nvGrpSpPr>
        <p:grpSpPr>
          <a:xfrm>
            <a:off x="6921142" y="1550505"/>
            <a:ext cx="2055881" cy="2802883"/>
            <a:chOff x="6976801" y="1275801"/>
            <a:chExt cx="2055881" cy="2802883"/>
          </a:xfrm>
        </p:grpSpPr>
        <p:sp>
          <p:nvSpPr>
            <p:cNvPr id="22" name="สี่เหลี่ยมผืนผ้า 21"/>
            <p:cNvSpPr/>
            <p:nvPr/>
          </p:nvSpPr>
          <p:spPr>
            <a:xfrm>
              <a:off x="7062067" y="1275801"/>
              <a:ext cx="6687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โครงการ</a:t>
              </a:r>
              <a:endParaRPr lang="en-US" sz="16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3" name="สี่เหลี่ยมผืนผ้า 22"/>
            <p:cNvSpPr/>
            <p:nvPr/>
          </p:nvSpPr>
          <p:spPr>
            <a:xfrm>
              <a:off x="6976801" y="1664022"/>
              <a:ext cx="205588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ทล </a:t>
              </a:r>
              <a:r>
                <a:rPr lang="en-US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212 </a:t>
              </a:r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หนองคาย-โพนพิสัย</a:t>
              </a:r>
              <a:endParaRPr lang="en-US" sz="1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สถานีขนส่งสินค้าชายแดน หนองคาย</a:t>
              </a:r>
            </a:p>
            <a:p>
              <a:r>
                <a:rPr lang="th-TH" sz="1400" dirty="0"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- รถไฟทางคู่ (ขอนแก่น-หนองคาย)</a:t>
              </a:r>
              <a:endParaRPr lang="en-US" sz="1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4" name="สี่เหลี่ยมผืนผ้า 23"/>
            <p:cNvSpPr/>
            <p:nvPr/>
          </p:nvSpPr>
          <p:spPr>
            <a:xfrm>
              <a:off x="6976801" y="2502021"/>
              <a:ext cx="205588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พัฒนาด่านศุลกากร</a:t>
              </a:r>
            </a:p>
            <a:p>
              <a:r>
                <a:rPr lang="th-TH" sz="1400" dirty="0"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- ด่านศุลกากรแห่งใหม่</a:t>
              </a:r>
            </a:p>
            <a:p>
              <a:pPr>
                <a:defRPr/>
              </a:pPr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จัดซื้อเครื่องมือตรวจพืช/สัตว์</a:t>
              </a:r>
              <a:endParaRPr lang="en-US" sz="1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5" name="สี่เหลี่ยมผืนผ้า 24"/>
            <p:cNvSpPr/>
            <p:nvPr/>
          </p:nvSpPr>
          <p:spPr>
            <a:xfrm>
              <a:off x="6976801" y="3340020"/>
              <a:ext cx="205588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ขยายโครงข่ายประปา</a:t>
              </a:r>
            </a:p>
            <a:p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นิคมอุตสาหกรรม (โพนสว่าง)</a:t>
              </a:r>
            </a:p>
            <a:p>
              <a:r>
                <a:rPr lang="th-TH" sz="1400" dirty="0"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- อ่างเก็บน้ำห้อง</a:t>
              </a:r>
              <a:r>
                <a:rPr lang="th-TH" sz="1400" dirty="0" err="1"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ไฮ</a:t>
              </a:r>
              <a:endParaRPr lang="en-US" sz="1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95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998857"/>
              </p:ext>
            </p:extLst>
          </p:nvPr>
        </p:nvGraphicFramePr>
        <p:xfrm>
          <a:off x="5249851" y="1296810"/>
          <a:ext cx="3798733" cy="31808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6148"/>
                <a:gridCol w="2872585"/>
              </a:tblGrid>
              <a:tr h="6592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0510" algn="l"/>
                        </a:tabLst>
                      </a:pPr>
                      <a:r>
                        <a:rPr lang="th-TH" sz="1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0510" algn="l"/>
                        </a:tabLst>
                      </a:pPr>
                      <a:r>
                        <a:rPr lang="th-TH" sz="1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กิจกรรม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4373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0510" algn="l"/>
                        </a:tabLst>
                      </a:pPr>
                      <a:r>
                        <a:rPr lang="th-TH" sz="1400" b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58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0510" algn="l"/>
                        </a:tabLst>
                      </a:pPr>
                      <a:r>
                        <a:rPr lang="th-TH" sz="14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คัดเลือกพื้นที่ที่เหมาะสม และศึกษาเบื้องต้น โดยประสานจังหวัด หน่วยงานภาครัฐ และหน่วยงานภาคเอกชน</a:t>
                      </a:r>
                      <a:endParaRPr lang="en-US" sz="14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86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0510" algn="l"/>
                        </a:tabLst>
                      </a:pPr>
                      <a:r>
                        <a:rPr lang="th-TH" sz="1400" b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59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0510" algn="l"/>
                        </a:tabLst>
                      </a:pPr>
                      <a:r>
                        <a:rPr lang="th-TH" sz="14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ศึกษาออกแบบรายละเอียด และศึกษาผลกระทบสิ่งแวดล้อม (</a:t>
                      </a:r>
                      <a:r>
                        <a:rPr lang="en-US" sz="14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EIA</a:t>
                      </a:r>
                      <a:r>
                        <a:rPr lang="th-TH" sz="14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</a:t>
                      </a:r>
                      <a:endParaRPr lang="en-US" sz="14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6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0510" algn="l"/>
                        </a:tabLst>
                      </a:pPr>
                      <a:r>
                        <a:rPr lang="th-TH" sz="1400" b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0510" algn="l"/>
                        </a:tabLst>
                      </a:pPr>
                      <a:r>
                        <a:rPr lang="th-TH" sz="14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สำรวจและออกแบบนิคมอุตสาหกรรม</a:t>
                      </a:r>
                      <a:endParaRPr lang="en-US" sz="14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5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0510" algn="l"/>
                        </a:tabLst>
                      </a:pPr>
                      <a:r>
                        <a:rPr lang="th-TH" sz="1400" b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61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0510" algn="l"/>
                        </a:tabLst>
                      </a:pPr>
                      <a:r>
                        <a:rPr lang="th-TH" sz="14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จัดหาที่ดินเพื่อพัฒนานิคมอุตสาหกรรม</a:t>
                      </a:r>
                      <a:endParaRPr lang="en-US" sz="14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55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0510" algn="l"/>
                        </a:tabLst>
                      </a:pPr>
                      <a:r>
                        <a:rPr lang="th-TH" sz="1400" b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-63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0510" algn="l"/>
                        </a:tabLst>
                      </a:pPr>
                      <a:r>
                        <a:rPr lang="th-TH" sz="14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พัฒนาและก่อสร้างนิคมอุตสาหกรรม</a:t>
                      </a:r>
                      <a:endParaRPr lang="en-US" sz="14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16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0510" algn="l"/>
                        </a:tabLs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64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0510" algn="l"/>
                        </a:tabLst>
                      </a:pPr>
                      <a:r>
                        <a:rPr lang="th-TH" sz="14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เปิดดำเนินการ</a:t>
                      </a:r>
                      <a:endParaRPr lang="en-US" sz="14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1"/>
          <p:cNvSpPr txBox="1"/>
          <p:nvPr/>
        </p:nvSpPr>
        <p:spPr>
          <a:xfrm>
            <a:off x="0" y="0"/>
            <a:ext cx="9144000" cy="507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แผนพัฒนานิคมอุตสาหกรรมในพื้นที่เขตพัฒนาเศรษฐกิจพิเศษ</a:t>
            </a:r>
            <a:endParaRPr lang="en-US" sz="26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404653"/>
              </p:ext>
            </p:extLst>
          </p:nvPr>
        </p:nvGraphicFramePr>
        <p:xfrm>
          <a:off x="72059" y="1308866"/>
          <a:ext cx="5086350" cy="31438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9560"/>
                <a:gridCol w="530860"/>
                <a:gridCol w="1191260"/>
                <a:gridCol w="808672"/>
                <a:gridCol w="995998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พื้นที่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ขนาด 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(ไร่)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ประมาณค่าใช้จ่าย </a:t>
                      </a:r>
                      <a:endParaRPr lang="th-TH" sz="1400" b="1" dirty="0" smtClean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r>
                        <a:rPr lang="th-TH" sz="1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ค่าที่ดิน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บาท/ไร่)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ค่าเช่า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(บาท/ไร่/ปี)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ประมาณรายได้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(ล้านบาท/ปี)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16840" indent="-116840"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จ.</a:t>
                      </a:r>
                      <a:r>
                        <a:rPr lang="th-TH" sz="1400" b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ตาก</a:t>
                      </a:r>
                    </a:p>
                    <a:p>
                      <a:pPr marL="116840" indent="-116840">
                        <a:spcAft>
                          <a:spcPts val="0"/>
                        </a:spcAft>
                      </a:pPr>
                      <a:r>
                        <a:rPr lang="th-TH" sz="1400" b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 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แม่ปะ อ.แม่สอด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421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517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093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121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823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110.98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จ.มุกดาหาร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ต.คำอาฮวน อ.เมือง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065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364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258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109,550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83.37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จ.</a:t>
                      </a:r>
                      <a:r>
                        <a:rPr lang="th-TH" sz="1400" b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สระแก้ว</a:t>
                      </a:r>
                    </a:p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1400" b="0" spc="-5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 </a:t>
                      </a:r>
                      <a:r>
                        <a:rPr lang="th-TH" sz="1400" b="0" spc="-5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บ้านป่าไร อ.อรัญประเทศ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690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1,596,993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128,239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67.58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14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จ.ตราด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111760" indent="-111760" algn="thaiDist">
                        <a:spcAft>
                          <a:spcPts val="0"/>
                        </a:spcAft>
                      </a:pPr>
                      <a:r>
                        <a:rPr lang="th-TH" sz="1400" b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ต.ไม้รูด อ.คลองใหญ่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411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160,1029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128,563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34.45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จ.สงขลา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ต.สำนักขาม อ.สะเดา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1,097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1,771,884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142,283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116.24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184">
                <a:tc>
                  <a:txBody>
                    <a:bodyPr/>
                    <a:lstStyle/>
                    <a:p>
                      <a:pPr algn="thaiDi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th-TH" sz="1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th-TH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4,684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th-TH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412.62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สี่เหลี่ยมผืนผ้า 5"/>
          <p:cNvSpPr/>
          <p:nvPr/>
        </p:nvSpPr>
        <p:spPr>
          <a:xfrm>
            <a:off x="55659" y="886856"/>
            <a:ext cx="29976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กรอบแนวคิดเบื้องต้น</a:t>
            </a:r>
            <a:endParaRPr lang="en-US" sz="20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185575" y="886856"/>
            <a:ext cx="29976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แผนพัฒนานิคมอุตสาหกรรม</a:t>
            </a:r>
            <a:endParaRPr lang="en-US" sz="20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6844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" y="1118474"/>
            <a:ext cx="9048306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thaiDi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10260" algn="l"/>
              </a:tabLst>
            </a:pPr>
            <a:r>
              <a:rPr lang="th-TH" sz="2000" b="1" spc="-20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รับทราบ</a:t>
            </a:r>
            <a:r>
              <a:rPr lang="th-TH" sz="2000" spc="-20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ความก้าวหน้าการดำเนินงานของอนุกรรมการด้านโครงสร้างพื้นฐานและด่านศุลกากร ครั้งที่ 1/2558 เมื่อ 12 มี.ค. 2558</a:t>
            </a:r>
          </a:p>
          <a:p>
            <a:pPr marL="342900" indent="-342900" algn="thaiDi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10260" algn="l"/>
              </a:tabLst>
            </a:pPr>
            <a:r>
              <a:rPr lang="th-TH" sz="2000" b="1" spc="-20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เห็นชอบ</a:t>
            </a:r>
            <a:r>
              <a:rPr lang="th-TH" sz="2000" b="1" spc="-2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ในหลักการโครงการก่อสร้างทางเลี่ยงเมืองแม่สอดพร้อมสะพานข้ามแม่น้ำ</a:t>
            </a:r>
            <a:r>
              <a:rPr lang="th-TH" sz="2000" b="1" spc="-20" dirty="0" err="1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เมย</a:t>
            </a:r>
            <a:r>
              <a:rPr lang="th-TH" sz="2000" b="1" spc="-2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แห่งที่ 2 </a:t>
            </a:r>
            <a:r>
              <a:rPr lang="th-TH" sz="2000" b="1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วงเงิน 3,900 ล้านบาท </a:t>
            </a:r>
            <a:r>
              <a:rPr lang="th-TH" sz="2000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</a:t>
            </a:r>
            <a:r>
              <a:rPr lang="th-TH" sz="2000" spc="-30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โดย</a:t>
            </a:r>
            <a:r>
              <a:rPr lang="th-TH" sz="2000" spc="-3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ให้ความช่วยเหลือทางการเงินในรูปแบบเงินให้เปล่าแก่รัฐบาล</a:t>
            </a:r>
            <a:r>
              <a:rPr lang="th-TH" sz="2000" spc="-30" dirty="0" err="1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เมียนมาร์</a:t>
            </a:r>
            <a:r>
              <a:rPr lang="th-TH" sz="2000" spc="-3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จำนวน 1,000 ล้านบาท </a:t>
            </a:r>
            <a:r>
              <a:rPr lang="th-TH" sz="2000" spc="-30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และ</a:t>
            </a:r>
            <a:r>
              <a:rPr lang="th-TH" sz="2000" b="1" spc="-3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ขอรับการสนับสนุนงบประมาณรายจ่ายประจำปี พ.ศ. 2558</a:t>
            </a:r>
            <a:r>
              <a:rPr lang="th-TH" sz="2000" b="1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งบกลางรายการเงินสำรองจ่ายเพื่อกรณีฉุกเฉินหรือจำเป็น จำนวน 500 ล้านบาท </a:t>
            </a:r>
            <a:r>
              <a:rPr lang="th-TH" sz="20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ประกอบด้วย  ค่าจัดกรรมสิทธิ์ที่ดิน จำนวน 75 ล้านบาท และค่าก่อสร้างทางและสะพาน จำนวน 425 ล้านบาท</a:t>
            </a:r>
            <a:endParaRPr lang="en-US" sz="1800" dirty="0"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pPr marL="342900" indent="-342900" algn="thaiDi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10260" algn="l"/>
              </a:tabLst>
            </a:pPr>
            <a:r>
              <a:rPr lang="th-TH" sz="2000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มอบหมาย</a:t>
            </a:r>
            <a:r>
              <a:rPr lang="th-TH" sz="20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ให้กระทรวงการต่างประเทศเป็นเจ้าภาพหลัก </a:t>
            </a:r>
            <a:r>
              <a:rPr lang="th-TH" sz="2000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เร่งรัดการ</a:t>
            </a:r>
            <a:r>
              <a:rPr lang="th-TH" sz="2000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หา</a:t>
            </a:r>
            <a:r>
              <a:rPr lang="th-TH" sz="2000" b="1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ข้อยุติเรื่องเขตแดนและการใช้ประโยชน์พื้นที่เพื่อก่อสร้างอาคารด่านศุลกากรบ้านหาดเล็ก จังหวัดตราด </a:t>
            </a:r>
            <a:endParaRPr lang="en-US" sz="1800" b="1" dirty="0"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pPr marL="342900" indent="-342900" algn="thaiDi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10260" algn="l"/>
              </a:tabLst>
            </a:pPr>
            <a:r>
              <a:rPr lang="th-TH" sz="2000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มอบหมายให้สภา</a:t>
            </a:r>
            <a:r>
              <a:rPr lang="th-TH" sz="20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ความมั่นคง</a:t>
            </a:r>
            <a:r>
              <a:rPr lang="th-TH" sz="2000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แห่งชาติเป็น</a:t>
            </a:r>
            <a:r>
              <a:rPr lang="th-TH" sz="20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เจ้าภาพ</a:t>
            </a:r>
            <a:r>
              <a:rPr lang="th-TH" sz="2000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หลัก เร่งรัด</a:t>
            </a:r>
            <a:r>
              <a:rPr lang="th-TH" sz="2000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</a:t>
            </a:r>
            <a:r>
              <a:rPr lang="th-TH" sz="2000" b="1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หายุติข้อเรื่องการกำหนดพื้นที่พัฒนาด่านถาวร พื้นที่ตำบลบ้านป่าไร่ อำเภออรัญประเทศ </a:t>
            </a:r>
            <a:r>
              <a:rPr lang="th-TH" sz="2000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จังหวัดสระแก้ว</a:t>
            </a:r>
            <a:endParaRPr lang="en-US" sz="1800" b="1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0" y="1"/>
            <a:ext cx="9144000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ผลการประชุมคณะกรรมการ </a:t>
            </a:r>
            <a:r>
              <a:rPr lang="th-TH" sz="2600" b="1" dirty="0" err="1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กนพ</a:t>
            </a:r>
            <a:r>
              <a:rPr lang="th-TH" sz="2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. ครั้งที่ 2/2558 </a:t>
            </a:r>
            <a:r>
              <a:rPr lang="en-US" sz="2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endParaRPr lang="th-TH" sz="26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05302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" y="1118474"/>
            <a:ext cx="90483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thaiDi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10260" algn="l"/>
              </a:tabLst>
            </a:pPr>
            <a:r>
              <a:rPr lang="th-TH" sz="2000" spc="-2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กระทรวงคมนาคม อยู่ระหว่างนำเสนอคณะรัฐมนตรีพิจารณา โครงการก่อสร้างสะพาน</a:t>
            </a:r>
            <a:r>
              <a:rPr lang="th-TH" sz="2000" spc="-2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ข้ามแม่น้ำ</a:t>
            </a:r>
            <a:r>
              <a:rPr lang="th-TH" sz="2000" spc="-20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เมย</a:t>
            </a:r>
            <a:r>
              <a:rPr lang="th-TH" sz="2000" spc="-2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แห่งที่ </a:t>
            </a:r>
            <a:r>
              <a:rPr lang="th-TH" sz="2000" b="1" spc="-2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 </a:t>
            </a:r>
            <a:endParaRPr lang="th-TH" sz="2000" b="1" spc="-20" dirty="0" smtClean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342900" indent="-342900" algn="thaiDi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10260" algn="l"/>
              </a:tabLst>
            </a:pPr>
            <a:r>
              <a:rPr lang="th-TH" sz="20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มอบหมาย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ให้กระทรวงการต่างประเทศเป็นเจ้าภาพหลัก </a:t>
            </a:r>
            <a:r>
              <a:rPr lang="th-TH" sz="20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เร่งรัดการหา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ข้อยุติเรื่องเขตแดนและการใช้ประโยชน์พื้นที่เพื่อก่อสร้างอาคารด่านศุลกากรบ้านหาดเล็ก จังหวัดตราด </a:t>
            </a:r>
            <a:endParaRPr lang="en-US" sz="1800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342900" indent="-342900" algn="thaiDi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10260" algn="l"/>
              </a:tabLst>
            </a:pPr>
            <a:r>
              <a:rPr lang="th-TH" sz="20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สภา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ความมั่นคง</a:t>
            </a:r>
            <a:r>
              <a:rPr lang="th-TH" sz="20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แห่งชาติ อยู่ระหว่างหายุติ ข้อ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เรื่องการกำหนดพื้นที่พัฒนาด่านถาวร </a:t>
            </a:r>
            <a:r>
              <a:rPr lang="th-TH" sz="20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ต.บ้าน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ป่าไร่ </a:t>
            </a:r>
            <a:r>
              <a:rPr lang="th-TH" sz="20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อ.อรัญ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ประเทศ </a:t>
            </a:r>
            <a:r>
              <a:rPr lang="th-TH" sz="20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จ.สระแก้ว     โดยคาดว่าจะมีข้อยุติในเดือนเมษายน 2558</a:t>
            </a:r>
          </a:p>
          <a:p>
            <a:pPr marL="342900" indent="-342900" algn="thaiDi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10260" algn="l"/>
              </a:tabLst>
            </a:pPr>
            <a:r>
              <a:rPr lang="th-TH" sz="2000" dirty="0" smtClean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หน่วยงานที่เกี่ยวข้องอยู่ระหว่างทำความตกลงกับสำนักงบประมาณเพื่อรอรับการจัดสรรงบประมาณปี 58 (งบกลาง) และ 59</a:t>
            </a:r>
            <a:endParaRPr lang="en-US" sz="1800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0" y="1"/>
            <a:ext cx="9144000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ความก้าวหน้า </a:t>
            </a:r>
            <a:r>
              <a:rPr lang="en-US" sz="2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endParaRPr lang="th-TH" sz="26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39530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7660"/>
            <a:ext cx="5157487" cy="3496945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758" y="1431234"/>
            <a:ext cx="3938423" cy="308337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432000"/>
          </a:xfrm>
          <a:prstGeom prst="rect">
            <a:avLst/>
          </a:prstGeom>
          <a:noFill/>
        </p:spPr>
        <p:txBody>
          <a:bodyPr>
            <a:normAutofit fontScale="7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5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itchFamily="34" charset="-34"/>
                <a:ea typeface="+mj-ea"/>
                <a:cs typeface="TH SarabunPSK" pitchFamily="34" charset="-34"/>
              </a:rPr>
              <a:t>โครงสร้างด้านพื้นฐานและด่านศุลกากรในภาพรวม (พ.ศ. 2558-2563) 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PSK" pitchFamily="34" charset="-34"/>
              <a:ea typeface="+mj-ea"/>
              <a:cs typeface="TH SarabunPSK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159326" y="4620491"/>
            <a:ext cx="63536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</a:t>
            </a:r>
          </a:p>
          <a:p>
            <a:r>
              <a:rPr lang="th-TH" sz="1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วงเงินงบประมาณบนแผนภูมิแสด</a:t>
            </a:r>
            <a:r>
              <a:rPr lang="th-TH" sz="1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งงบประมาณผูกพันและงบ</a:t>
            </a:r>
            <a:r>
              <a:rPr lang="th-TH" sz="1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โครงการที่เริ่มในปีงบประมาณ</a:t>
            </a:r>
            <a:r>
              <a:rPr lang="th-TH" sz="1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นั้นๆ</a:t>
            </a:r>
            <a:endParaRPr lang="th-TH" sz="1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ปี 58 ประกอบด้วย โครงการที่ได้รับงบกลางปี 58 จำนวน</a:t>
            </a:r>
            <a:r>
              <a:rPr lang="en-US" sz="1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2,642 </a:t>
            </a:r>
            <a:r>
              <a:rPr lang="th-TH" sz="1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ลบ. และงบผูกพัน จำนวน 269 ล้านบาท</a:t>
            </a: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183179" y="1589573"/>
            <a:ext cx="1741036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663107" y="1336602"/>
            <a:ext cx="1343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149 โครงการ 21,182 ลบ</a:t>
            </a:r>
            <a:endParaRPr lang="th-TH" sz="1100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3894802" y="1344553"/>
            <a:ext cx="13437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ระยะยาว </a:t>
            </a:r>
          </a:p>
          <a:p>
            <a:r>
              <a:rPr lang="th-TH" sz="11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15 โครงการ 17,636 ลบ</a:t>
            </a:r>
            <a:endParaRPr lang="th-TH" sz="1100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71860" y="361329"/>
            <a:ext cx="6353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ปี 58 ได้รับงบกลาง 52 โครงการ 2,642 ล้านบาท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1053697" y="3475685"/>
            <a:ext cx="9531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งบกลาง + ผูกพัน</a:t>
            </a:r>
            <a:endParaRPr lang="th-TH" sz="11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01479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286625"/>
              </p:ext>
            </p:extLst>
          </p:nvPr>
        </p:nvGraphicFramePr>
        <p:xfrm>
          <a:off x="953564" y="511871"/>
          <a:ext cx="7319005" cy="43670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8178"/>
                <a:gridCol w="2058430"/>
                <a:gridCol w="1944766"/>
                <a:gridCol w="2007631"/>
              </a:tblGrid>
              <a:tr h="29916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4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คมนาคม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4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ด่านชายแดน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4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นิคมอุตสาหกรรม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7414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พื้นที่ จ.ตาก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1200" b="1" dirty="0" smtClean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สะพาน</a:t>
                      </a:r>
                      <a:r>
                        <a:rPr lang="th-TH" sz="1200" b="1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ข้ามแม่น้ำ</a:t>
                      </a:r>
                      <a:r>
                        <a:rPr lang="th-TH" sz="1200" b="1" dirty="0" err="1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เมย</a:t>
                      </a:r>
                      <a:r>
                        <a:rPr lang="th-TH" sz="1200" b="1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แห่งที่ </a:t>
                      </a:r>
                      <a:r>
                        <a:rPr lang="en-US" sz="1200" b="1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ทล.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 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ตอน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2 3 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(ตาก-แม่สอด)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ถนน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ผังเมืองรวมแม่สอด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spc="-3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ปรับปรุงท่า</a:t>
                      </a:r>
                      <a:r>
                        <a:rPr lang="th-TH" sz="1200" spc="-3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อากาศยานแม่สอด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สถานี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ขนส่ง</a:t>
                      </a: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สินค้าชายแดน 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จ.ตาก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ด่าน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ศุลกากรแห่งใหม่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อาคาร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ที่ทำการ สตม. แห่งใหม่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จัดซื้อ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เครื่องมือตรวจพืช/สัตว์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แก้ไข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ปัญหาจราจรหน้าด่าน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นิคม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อุตสาหกรรม แม่สอด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ฝาย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ปูปุ้ม พร้อมระบบส่งน้ำ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อ่างเก็บน้ำห้วย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แม่สอด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ระบบ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ไฟฟ้ารองรับนิคม ระยะ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3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พื้นที่ จ.มุกดาหาร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spc="-3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ทล.</a:t>
                      </a:r>
                      <a:r>
                        <a:rPr lang="en-US" sz="1200" spc="-3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 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กาฬสินธุ์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–</a:t>
                      </a:r>
                      <a:r>
                        <a:rPr lang="th-TH" sz="1200" spc="-3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บ.นาไคร้ ตอน1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spc="-3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ทล.</a:t>
                      </a:r>
                      <a:r>
                        <a:rPr lang="en-US" sz="1200" spc="-3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 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กาฬสินธุ์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–</a:t>
                      </a:r>
                      <a:r>
                        <a:rPr lang="th-TH" sz="1200" spc="-3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อ.สมเด็จ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spc="-3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สถานี</a:t>
                      </a:r>
                      <a:r>
                        <a:rPr lang="th-TH" sz="1200" spc="-3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ขนส่ง</a:t>
                      </a:r>
                      <a:r>
                        <a:rPr lang="th-TH" sz="1200" spc="-3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สินค้าชายแดน </a:t>
                      </a:r>
                      <a:r>
                        <a:rPr lang="th-TH" sz="1200" spc="-3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มุกดาหาร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อาคาร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ที่พัก </a:t>
                      </a: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ศุลกากร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- ปรับปรุงสำนักงาน</a:t>
                      </a:r>
                      <a:r>
                        <a:rPr lang="th-TH" sz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baseline="0" dirty="0" err="1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สคม</a:t>
                      </a:r>
                      <a:r>
                        <a:rPr lang="th-TH" sz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spc="-3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นิคม</a:t>
                      </a:r>
                      <a:r>
                        <a:rPr lang="th-TH" sz="1200" spc="-3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อุตสาหกรรม มุกดาหาร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สถานีสูบน้ำด้วยไฟฟ้า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- แก้มลิงหนองเทิน</a:t>
                      </a:r>
                      <a:r>
                        <a:rPr lang="th-TH" sz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48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พื้นที่ จ.ตราด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spc="-3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ทล</a:t>
                      </a:r>
                      <a:r>
                        <a:rPr lang="en-US" sz="1200" spc="-3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</a:t>
                      </a:r>
                      <a:r>
                        <a:rPr lang="th-TH" sz="1200" spc="-3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ตราด-หาดเล็ก ตอน </a:t>
                      </a:r>
                      <a:r>
                        <a:rPr lang="en-US" sz="1200" spc="-3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สถานี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ขนส่ง</a:t>
                      </a: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สินค้าชายแดน 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จ.ตราด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th-TH" sz="1200" spc="-3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ท่าเรือ</a:t>
                      </a:r>
                      <a:r>
                        <a:rPr lang="th-TH" sz="1200" spc="-3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คลองใหญ่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200" b="1" dirty="0" smtClean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อาคารด่านศุลกากร (บ.หาดเล็ก)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อาคาร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ที่ทำ</a:t>
                      </a: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การและที่พัก 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สต</a:t>
                      </a: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จัดซื้อ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เครื่องมือตรวจพืช/สัตว์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spc="-3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นิคม</a:t>
                      </a:r>
                      <a:r>
                        <a:rPr lang="th-TH" sz="1200" spc="-3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อุตสาหกรรม ตราด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ปรับปรุง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ขยายระบบ </a:t>
                      </a:r>
                      <a:r>
                        <a:rPr lang="th-TH" sz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กปภ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48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พื้นที่ จ.สระแก้ว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b="1" spc="-30" dirty="0" smtClean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ทล. อรัญประเทศ-ชายแดน</a:t>
                      </a:r>
                      <a:r>
                        <a:rPr lang="th-TH" sz="1200" b="1" spc="-30" baseline="0" dirty="0" smtClean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(หนองเอี่ยน)</a:t>
                      </a:r>
                      <a:endParaRPr lang="th-TH" sz="1200" b="1" spc="-30" dirty="0" smtClean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spc="-3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200" spc="-30" dirty="0" err="1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ทช</a:t>
                      </a:r>
                      <a:r>
                        <a:rPr lang="th-TH" sz="1200" spc="-3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th-TH" sz="1200" spc="-3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แยก ทล</a:t>
                      </a:r>
                      <a:r>
                        <a:rPr lang="en-US" sz="1200" spc="-3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33-</a:t>
                      </a:r>
                      <a:r>
                        <a:rPr lang="th-TH" sz="1200" spc="-3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ด่าน บ.คลอง</a:t>
                      </a:r>
                      <a:r>
                        <a:rPr lang="th-TH" sz="1200" spc="-3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ลึก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สถานี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ขนส่ง</a:t>
                      </a: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สินค้าชายแดน 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จ.</a:t>
                      </a: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มุกดาหาร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- ปรับปรุงทางรถไฟ</a:t>
                      </a:r>
                      <a:r>
                        <a:rPr lang="th-TH" sz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คลอง19-คลองลึก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พัฒนา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ด่าน</a:t>
                      </a: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ศุลกากร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พัฒนาอาคารด่าน สตม.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จัดซื้อ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เครื่องมือตรวจพืช/สัตว์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spc="-3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นิคม</a:t>
                      </a:r>
                      <a:r>
                        <a:rPr lang="th-TH" sz="1200" spc="-3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อุตสาหกรรม อรัญ</a:t>
                      </a:r>
                      <a:r>
                        <a:rPr lang="th-TH" sz="1200" spc="-3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ประเทศ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- ปรับปรุงระบบไฟฟ้ารองรับนิคม ระยะ1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- แก้มลิงคลองห้วยไผ่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- สถานีผลิตน้ำประปา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3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พื้นที่ จ.สงขลา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-สถานี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ขนส่ง</a:t>
                      </a: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สินค้าชายแดน 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จ.สงขลา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200" b="1" dirty="0" smtClean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ท่าเรือสง</a:t>
                      </a:r>
                      <a:r>
                        <a:rPr lang="th-TH" sz="1200" b="1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ขลา</a:t>
                      </a:r>
                      <a:r>
                        <a:rPr lang="en-US" sz="1200" b="1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200" b="1" dirty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(ออกแบบ</a:t>
                      </a:r>
                      <a:r>
                        <a:rPr lang="th-TH" sz="1200" b="1" dirty="0" smtClean="0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Motorway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(หาดใหญ่-สะเดา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- รถไฟทางคู่ไฟฟ้า</a:t>
                      </a:r>
                      <a:r>
                        <a:rPr lang="th-TH" sz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(ปาดังฯ-หาดใหญ่) ออกแบบ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ด่าน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สะเดาแห่งใหม่ (ที่ดิน)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ปรับปรุง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ด่านสะเดา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ปรับปรุง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ด่านปา</a:t>
                      </a:r>
                      <a:r>
                        <a:rPr lang="th-TH" sz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ดังเบ</a:t>
                      </a:r>
                      <a:r>
                        <a:rPr lang="th-TH" sz="1200" dirty="0" err="1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ซาร์</a:t>
                      </a: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(รถไฟ)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จัดซื้อ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เครื่องมือตรวจพืช/สัตว์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spc="-3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นิคม</a:t>
                      </a:r>
                      <a:r>
                        <a:rPr lang="th-TH" sz="1200" spc="-3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อุตสาหกรรม สงขลา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spc="-7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1200" spc="-7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</a:t>
                      </a:r>
                      <a:r>
                        <a:rPr lang="th-TH" sz="1200" spc="-7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พิ่ม</a:t>
                      </a:r>
                      <a:r>
                        <a:rPr lang="th-TH" sz="1200" spc="-7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ประสิทธิภาพอ่างเก็บน้ำ</a:t>
                      </a:r>
                      <a:r>
                        <a:rPr lang="th-TH" sz="1200" spc="-7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สะเดา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- ปรับปรุงระบบไฟฟ้ารองรับนิคม ระยะ1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65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พื้นที่ จ. หนองคาย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ทล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212 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หนองคาย-โพนพิสัย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สถานี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ขนส่ง</a:t>
                      </a: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สินค้าชายแดน หนองคาย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- รถไฟทางคู่</a:t>
                      </a:r>
                      <a:r>
                        <a:rPr lang="th-TH" sz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(ขอนแก่น-หนองคาย)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พัฒนาด่านศุลกากร</a:t>
                      </a:r>
                    </a:p>
                    <a:p>
                      <a:pPr marL="0" indent="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- ด่านศุลกากรแห่งใหม่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จัดซื้อเครื่องมือตรวจพืช/สัตว์</a:t>
                      </a:r>
                      <a:endParaRPr lang="en-US" sz="120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ขยายโครงข่ายประปา</a:t>
                      </a:r>
                    </a:p>
                    <a:p>
                      <a:pPr marL="0" indent="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นิคมอุตสาหกรรม (โพนสว่าง)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- อ่างเก็บน้ำห้อง</a:t>
                      </a:r>
                      <a:r>
                        <a:rPr lang="th-TH" sz="1200" dirty="0" err="1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ไฮ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664" marR="4766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432000"/>
          </a:xfrm>
          <a:prstGeom prst="rect">
            <a:avLst/>
          </a:prstGeom>
          <a:noFill/>
        </p:spPr>
        <p:txBody>
          <a:bodyPr>
            <a:normAutofit fontScale="7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5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itchFamily="34" charset="-34"/>
                <a:ea typeface="+mj-ea"/>
                <a:cs typeface="TH SarabunPSK" pitchFamily="34" charset="-34"/>
              </a:rPr>
              <a:t>โครงสร้างด้านพื้นฐานและด่านศุลกากรในภาพรวม (พ.ศ. 2558-2563) 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PSK" pitchFamily="34" charset="-34"/>
              <a:ea typeface="+mj-ea"/>
              <a:cs typeface="TH SarabunPSK" pitchFamily="34" charset="-34"/>
            </a:endParaRPr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0" y="4866501"/>
            <a:ext cx="3450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 </a:t>
            </a:r>
            <a:r>
              <a:rPr lang="en-US" sz="1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= </a:t>
            </a:r>
            <a:r>
              <a:rPr lang="th-TH" sz="1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โครงการที่มีข้อจำกัด</a:t>
            </a:r>
            <a:endParaRPr lang="th-TH" sz="1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0010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432000"/>
          </a:xfrm>
          <a:prstGeom prst="rect">
            <a:avLst/>
          </a:prstGeom>
          <a:noFill/>
        </p:spPr>
        <p:txBody>
          <a:bodyPr>
            <a:normAutofit fontScale="75000" lnSpcReduction="2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500" b="1" noProof="0" dirty="0" smtClean="0">
                <a:solidFill>
                  <a:srgbClr val="0070C0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Action Plan </a:t>
            </a:r>
            <a:r>
              <a:rPr lang="th-TH" sz="3500" b="1" noProof="0" dirty="0" smtClean="0">
                <a:solidFill>
                  <a:srgbClr val="0070C0"/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โครงสร้างพื้นฐานและด่านศุลกากร </a:t>
            </a:r>
            <a:r>
              <a:rPr lang="th-TH" sz="35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(พ.ศ. 2558-2563) 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PSK" pitchFamily="34" charset="-34"/>
              <a:ea typeface="+mj-ea"/>
              <a:cs typeface="TH SarabunPSK" pitchFamily="34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265935"/>
              </p:ext>
            </p:extLst>
          </p:nvPr>
        </p:nvGraphicFramePr>
        <p:xfrm>
          <a:off x="1200646" y="779223"/>
          <a:ext cx="6949440" cy="41982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7770"/>
                <a:gridCol w="610771"/>
                <a:gridCol w="693261"/>
                <a:gridCol w="689822"/>
                <a:gridCol w="689822"/>
                <a:gridCol w="642734"/>
                <a:gridCol w="765438"/>
                <a:gridCol w="689822"/>
              </a:tblGrid>
              <a:tr h="38680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โครงสร้างพื้นฐาน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58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 59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60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61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62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หลัง ปี62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28932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b="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</a:t>
                      </a:r>
                      <a:r>
                        <a:rPr lang="th-TH" sz="1600" b="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หลวง/</a:t>
                      </a:r>
                      <a:r>
                        <a:rPr lang="en-US" sz="1600" b="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motorway</a:t>
                      </a:r>
                      <a:endParaRPr lang="en-US" sz="1600" b="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68 </a:t>
                      </a: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กม.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72 </a:t>
                      </a: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กม.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127 </a:t>
                      </a: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กม.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106 </a:t>
                      </a: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กม.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 </a:t>
                      </a:r>
                      <a:r>
                        <a:rPr lang="th-TH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กม.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 </a:t>
                      </a:r>
                      <a:r>
                        <a:rPr lang="th-TH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กม.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433 กม.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932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b="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ทางรถไฟ</a:t>
                      </a:r>
                      <a:endParaRPr lang="en-US" sz="1600" b="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 </a:t>
                      </a: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กม.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 กม.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 </a:t>
                      </a: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กม.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106 </a:t>
                      </a: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กม.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932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b="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ท่าเรือ</a:t>
                      </a:r>
                      <a:endParaRPr lang="en-US" sz="1600" b="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แห่ง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แห่ง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932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b="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สถานีขนส่งสินค้าชายแดน</a:t>
                      </a:r>
                      <a:endParaRPr lang="en-US" sz="1600" b="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 สถานี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 แห่ง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932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b="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พัฒนาท่าอากาศยาน</a:t>
                      </a:r>
                      <a:endParaRPr lang="en-US" sz="1600" b="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แห่ง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แห่ง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932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b="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ด่านศุลกากร</a:t>
                      </a:r>
                      <a:endParaRPr lang="en-US" sz="1600" b="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แห่ง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แห่ง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แห่ง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</a:t>
                      </a: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แห่ง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932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b="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ด่าน ตม.</a:t>
                      </a:r>
                      <a:endParaRPr lang="en-US" sz="1600" b="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แห่ง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แห่ง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932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b="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บ้านพักเจ้าพนักงานด่านชายแดน</a:t>
                      </a:r>
                      <a:endParaRPr lang="en-US" sz="1600" b="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 แห่ง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 แห่ง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932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b="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ศูนย์ตรวจสินค้าเกษตร (อุปกรณ์)</a:t>
                      </a:r>
                      <a:endParaRPr lang="en-US" sz="1600" b="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 แห่ง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 แห่ง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932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b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ลานตรวจปล่อยตู้สินค้า</a:t>
                      </a:r>
                      <a:endParaRPr lang="en-US" sz="1600" b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แห่ง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แห่ง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แห่ง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932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b="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อ่างเก็บ</a:t>
                      </a:r>
                      <a:r>
                        <a:rPr lang="th-TH" sz="1600" b="0" dirty="0" smtClean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น้ำ/ฝาย/สถานีสูบน้ำ</a:t>
                      </a:r>
                      <a:endParaRPr lang="en-US" sz="1600" b="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 แห่ง 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แห่ง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</a:t>
                      </a:r>
                      <a:r>
                        <a:rPr lang="th-TH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แห่ง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แห่ง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 แห่ง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932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b="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สถานีไฟฟ้าย่อย</a:t>
                      </a:r>
                      <a:endParaRPr lang="en-US" sz="1600" b="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แห่ง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แห่ง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แห่ง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963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b="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นิคมอุตสาหกรรม</a:t>
                      </a:r>
                      <a:endParaRPr lang="en-US" sz="1600" b="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 แห่ง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>
                          <a:solidFill>
                            <a:sysClr val="windowText" lastClr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 แห่ง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669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399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โครงสร้าง</a:t>
            </a:r>
            <a:r>
              <a:rPr lang="th-TH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พื้นฐาน อำเภอแม่สอด จังหวัดตาก</a:t>
            </a:r>
            <a:endParaRPr lang="en-US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kumimoji="0" lang="en-US" smtClean="0"/>
              <a:pPr/>
              <a:t>6</a:t>
            </a:fld>
            <a:endParaRPr kumimoji="0" lang="en-US" dirty="0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/>
          <a:srcRect l="662" t="1071" r="1198" b="977"/>
          <a:stretch/>
        </p:blipFill>
        <p:spPr>
          <a:xfrm>
            <a:off x="87463" y="895665"/>
            <a:ext cx="6535974" cy="3880237"/>
          </a:xfrm>
          <a:prstGeom prst="rect">
            <a:avLst/>
          </a:prstGeom>
        </p:spPr>
      </p:pic>
      <p:grpSp>
        <p:nvGrpSpPr>
          <p:cNvPr id="8" name="กลุ่ม 7"/>
          <p:cNvGrpSpPr/>
          <p:nvPr/>
        </p:nvGrpSpPr>
        <p:grpSpPr>
          <a:xfrm>
            <a:off x="6758903" y="808200"/>
            <a:ext cx="2385097" cy="3176730"/>
            <a:chOff x="6758903" y="895665"/>
            <a:chExt cx="2385097" cy="3176730"/>
          </a:xfrm>
        </p:grpSpPr>
        <p:sp>
          <p:nvSpPr>
            <p:cNvPr id="4" name="สี่เหลี่ยมผืนผ้า 3"/>
            <p:cNvSpPr/>
            <p:nvPr/>
          </p:nvSpPr>
          <p:spPr>
            <a:xfrm>
              <a:off x="6758906" y="1142084"/>
              <a:ext cx="2385094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</a:t>
              </a:r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สะพานข้ามแม่น้ำ</a:t>
              </a:r>
              <a:r>
                <a:rPr lang="th-TH" sz="140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เมย</a:t>
              </a:r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แห่งที่ </a:t>
              </a:r>
              <a:r>
                <a:rPr lang="en-US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</a:p>
            <a:p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ทล. </a:t>
              </a:r>
              <a:r>
                <a:rPr lang="en-US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12 </a:t>
              </a:r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ตอน </a:t>
              </a:r>
              <a:r>
                <a:rPr lang="en-US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2 3 </a:t>
              </a:r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 </a:t>
              </a:r>
              <a:r>
                <a:rPr lang="en-US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4</a:t>
              </a:r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(ตาก-แม่สอด)</a:t>
              </a:r>
              <a:endParaRPr lang="en-US" sz="1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ถนนผังเมืองรวมแม่สอด</a:t>
              </a:r>
              <a:endParaRPr lang="en-US" sz="1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400" spc="-3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ปรับปรุงท่าอากาศยานแม่สอด</a:t>
              </a:r>
              <a:endParaRPr lang="en-US" sz="1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สถานีขนส่งสินค้าชายแดน จ.ตาก</a:t>
              </a:r>
              <a:endParaRPr lang="en-US" sz="1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สี่เหลี่ยมผืนผ้า 4"/>
            <p:cNvSpPr/>
            <p:nvPr/>
          </p:nvSpPr>
          <p:spPr>
            <a:xfrm>
              <a:off x="6758905" y="2243691"/>
              <a:ext cx="238509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ด่านศุลกากรแห่งใหม่</a:t>
              </a:r>
              <a:endParaRPr lang="en-US" sz="1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อาคารที่ทำการ สตม. แห่งใหม่</a:t>
              </a:r>
              <a:endParaRPr lang="en-US" sz="1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จัดซื้อเครื่องมือตรวจพืช/สัตว์</a:t>
              </a:r>
              <a:endParaRPr lang="en-US" sz="1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buFontTx/>
                <a:buChar char="-"/>
              </a:pPr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แก้ไขปัญหาจราจรหน้าด่าน</a:t>
              </a:r>
              <a:endParaRPr lang="en-US" sz="1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" name="สี่เหลี่ยมผืนผ้า 5"/>
            <p:cNvSpPr/>
            <p:nvPr/>
          </p:nvSpPr>
          <p:spPr>
            <a:xfrm>
              <a:off x="6758904" y="3118288"/>
              <a:ext cx="238509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นิคมอุตสาหกรรม แม่สอด</a:t>
              </a:r>
              <a:endParaRPr lang="en-US" sz="1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ฝายปูปุ้ม พร้อมระบบส่งน้ำ</a:t>
              </a:r>
              <a:endParaRPr lang="en-US" sz="1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อ่างเก็บน้ำห้วยแม่สอด</a:t>
              </a:r>
              <a:endParaRPr lang="en-US" sz="1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ระบบไฟฟ้ารองรับนิคม ระยะ</a:t>
              </a:r>
              <a:r>
                <a:rPr lang="en-US" sz="1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  <a:endParaRPr lang="en-US" sz="1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" name="สี่เหลี่ยมผืนผ้า 8"/>
            <p:cNvSpPr/>
            <p:nvPr/>
          </p:nvSpPr>
          <p:spPr>
            <a:xfrm>
              <a:off x="6758903" y="895665"/>
              <a:ext cx="238509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16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โครงการ</a:t>
              </a:r>
              <a:endParaRPr lang="en-US" sz="16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040" y="808200"/>
            <a:ext cx="1104403" cy="654321"/>
          </a:xfrm>
          <a:prstGeom prst="rect">
            <a:avLst/>
          </a:prstGeom>
        </p:spPr>
      </p:pic>
      <p:cxnSp>
        <p:nvCxnSpPr>
          <p:cNvPr id="12" name="ลูกศรเชื่อมต่อแบบตรง 11"/>
          <p:cNvCxnSpPr/>
          <p:nvPr/>
        </p:nvCxnSpPr>
        <p:spPr>
          <a:xfrm>
            <a:off x="1876508" y="1462521"/>
            <a:ext cx="15902" cy="9626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สี่เหลี่ยมผืนผ้า 13"/>
          <p:cNvSpPr/>
          <p:nvPr/>
        </p:nvSpPr>
        <p:spPr>
          <a:xfrm>
            <a:off x="20467" y="669700"/>
            <a:ext cx="13837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สะพานข้ามแม่น้ำ</a:t>
            </a:r>
            <a:r>
              <a:rPr lang="th-TH" sz="1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เมย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แห่งที่ 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1599038" y="558258"/>
            <a:ext cx="8835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นิคมอุตสาหกรรม</a:t>
            </a:r>
            <a:endParaRPr lang="en-US" sz="1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712323" y="4360307"/>
            <a:ext cx="8034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สะพานแห่งที่ 1</a:t>
            </a:r>
            <a:endParaRPr lang="en-US" sz="1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1913313" y="4349524"/>
            <a:ext cx="10759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ท่าอากาศยานแม่สอด </a:t>
            </a:r>
            <a:endParaRPr lang="en-US" sz="1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4548147" y="1805334"/>
            <a:ext cx="1301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ทางหลวง 12 (ตาก-แม่สอด)</a:t>
            </a:r>
            <a:endParaRPr lang="en-US" sz="1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9181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0" y="1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แก้ไขปัญหาความคับคั่งบริเวณหน้าด่านศุลกากรชั่วคราว โดยใช้ที่ดินของ </a:t>
            </a:r>
            <a:r>
              <a:rPr lang="th-TH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ทช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lang="en-US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1" y="590285"/>
            <a:ext cx="9693020" cy="507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สาระสำคัญ </a:t>
            </a:r>
            <a:r>
              <a:rPr lang="en-US" sz="2700" b="1" dirty="0">
                <a:solidFill>
                  <a:schemeClr val="tx2"/>
                </a:solidFill>
                <a:latin typeface="TH SarabunPSK" pitchFamily="34" charset="-34"/>
                <a:cs typeface="TH SarabunPSK" pitchFamily="34" charset="-34"/>
              </a:rPr>
              <a:t>: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1392217"/>
            <a:ext cx="9144000" cy="3751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3" indent="-285743" algn="thaiDi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สืบเนื่องจากพยายามการ</a:t>
            </a:r>
            <a:r>
              <a:rPr lang="th-TH" sz="1800" b="1" dirty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แก้ไขปัญหาจราจรจราจรคับคั่งบนถนนสายหลัก ทล 12 โดยเฉพาะบริเวณหน้าด่านแม่สอด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ที่มีรถบรรทุกจอดรอตรวจปล่อยจำนวนมาก กรมศุลกากร จึงได้เสนอขอใช้พื้นที่บริเวณหน้าท่าอากาศยานแม่สอด เพื่อก่อสร้างศูนย์ </a:t>
            </a:r>
            <a:r>
              <a:rPr lang="en-US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x-ray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ตู้คอน</a:t>
            </a:r>
            <a:r>
              <a:rPr lang="th-TH" sz="18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เทนเนอร์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และจุดจอดรถชั่วคราว โดยจะขอใช้พื้นที่ไปจนกว่าการก่อสร้างด่านถาวรแห่งใหม่จะแล้วเสร็จ ซึ่งต่อมา </a:t>
            </a:r>
            <a:r>
              <a:rPr lang="th-TH" sz="18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บพ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 ได้แจ้งว่า ไม่สามารถให้ใช้พื้นที่ดังกล่าว</a:t>
            </a:r>
            <a:b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spc="-4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เนื่องจากมีแผนงานปรับปรุงขยายท่าอากาศยาน ซึ่งรวมถึงการใช้ประโยชน์พื้นที่ดังกล่าวด้วย  </a:t>
            </a:r>
            <a:r>
              <a:rPr lang="th-TH" sz="1800" b="1" spc="-40" dirty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ต่อมา ปลัดกระทรวงคมนาคม</a:t>
            </a:r>
            <a:r>
              <a:rPr lang="th-TH" sz="1800" b="1" dirty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ได้มอบหมายให้ </a:t>
            </a:r>
            <a:r>
              <a:rPr lang="th-TH" sz="1800" b="1" dirty="0" err="1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ทช</a:t>
            </a:r>
            <a:r>
              <a:rPr lang="th-TH" sz="1800" b="1" dirty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 และ     กรมศุลกากร ร่วมกันพิจารณาความเป็นไปได้ในการใช้พื้นที่ริมทางเพื่อใช้ประโยชน์เป็นลานตรวจปล่อยรถบรรทุก (ชั่วคราว)</a:t>
            </a:r>
            <a:endParaRPr lang="en-US" sz="1800" b="1" dirty="0">
              <a:solidFill>
                <a:srgbClr val="0070C0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285743" indent="-285743" algn="thaiDi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ในคราว</a:t>
            </a:r>
            <a:r>
              <a:rPr lang="th-TH" sz="1800" b="1" dirty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ประชุมระหว่างกรมทางหลวงชนบทและกรมศุลกากร เมื่อวันที่ 12 มกราคม 2558 </a:t>
            </a:r>
            <a:r>
              <a:rPr lang="th-TH" sz="1800" b="1" spc="-40" dirty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เรื่อง การใช้พื้นที่บริเวณไหล่ทางของถนนผังเมือง     แม่สอดเป็นด่านศุลกากรและจุดจอดรถยนต์ชั่วคราว</a:t>
            </a:r>
            <a:r>
              <a:rPr lang="th-TH" sz="1800" spc="-4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โดยมีวิศวกรใหญ่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ด้านควบคุมการก่อสร้าง </a:t>
            </a:r>
            <a:r>
              <a:rPr lang="th-TH" sz="18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ทช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 เป็นประธานโดยมีมติที่ประชุมสรุปได้ ดังนี้ </a:t>
            </a:r>
            <a:r>
              <a:rPr lang="th-TH" sz="1800" b="1" i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(เอกสารแนบระเบียบวาระที่ 3.4)</a:t>
            </a:r>
            <a:endParaRPr lang="en-US" sz="18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742931" lvl="1" indent="-285743" algn="thaiDi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กรณีกรมศุลกากร มีความจำเป็นเร่งด่วนที่จะใช้พื้นที่บริเวณไหล่ทางถนนผังเมืองรวมเมืองแม่สอดของ </a:t>
            </a:r>
            <a:r>
              <a:rPr lang="th-TH" sz="18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ทช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 จะต้องมีการจัดทำข้อตกลง โดยระบุเงื่อนไข ระยะเวลา การซ่อมบำรุงและอำนวยความปลอดภัยระหว่างการใช้งาน การส่งมอบที่ดิน ฯลฯ ตามที่ </a:t>
            </a:r>
            <a:r>
              <a:rPr lang="th-TH" sz="18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ทช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 กำหนด</a:t>
            </a:r>
            <a:endParaRPr lang="en-US" sz="18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742931" lvl="1" indent="-285743" algn="thaiDi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กรมศุลกากร ขอความอนุเคราะห์ </a:t>
            </a:r>
            <a:r>
              <a:rPr lang="th-TH" sz="18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ทช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 ดำเนินการออกแบบและประเมินราคาการขยายไหล่ทางผิวคอนกรีต ซึ่งกรมศุลกากรจะนำเสนอขอรับการจัดสรรงบประมาณให้ </a:t>
            </a:r>
            <a:r>
              <a:rPr lang="th-TH" sz="18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ทช</a:t>
            </a:r>
            <a:r>
              <a:rPr lang="th-TH" sz="18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 ดำเนินการก่อสร้างในปี 2559 </a:t>
            </a:r>
            <a:endParaRPr lang="en-US" sz="18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0352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72073"/>
            <a:ext cx="91440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สภาพปัญหา </a:t>
            </a:r>
            <a:r>
              <a:rPr lang="en-US" sz="1800" b="1" dirty="0">
                <a:latin typeface="TH SarabunPSK" pitchFamily="34" charset="-34"/>
                <a:cs typeface="TH SarabunPSK" pitchFamily="34" charset="-34"/>
              </a:rPr>
              <a:t>: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ปัญหาความแออัดของด่านชายแดนแม่สอด จากกิจกรรมทางภาคราชการ เศรษฐกิจ และการค้าชายแดน      จำนวนมากเกิดขึ้นบริเวณสะพานข้ามแม่น้ำเมย จึงเกิดปริมาณจราจรสะสมคับคั่งบริเวณดังกล่าว </a:t>
            </a:r>
          </a:p>
          <a:p>
            <a:endParaRPr lang="th-TH" sz="1800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แนวทางแก้ไขของอนุกรรมการฯ </a:t>
            </a:r>
            <a:r>
              <a:rPr lang="en-US" sz="1800" b="1" dirty="0">
                <a:latin typeface="TH SarabunPSK" pitchFamily="34" charset="-34"/>
                <a:cs typeface="TH SarabunPSK" pitchFamily="34" charset="-34"/>
              </a:rPr>
              <a:t>: 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ประสานความร่วมมือระหว่างกรมศุลกากรและกรมทางหลวงชนบท เพื่อ</a:t>
            </a:r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บริหารจัดการใช้พื้นที่ริมถนนผังเมืองรวมเมือง อ.แม่สอด บริเวณใกล้</a:t>
            </a:r>
            <a:r>
              <a:rPr lang="en-US" sz="16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ทล.</a:t>
            </a:r>
            <a:r>
              <a:rPr lang="en-US" sz="1600" b="1" dirty="0">
                <a:latin typeface="TH SarabunPSK" pitchFamily="34" charset="-34"/>
                <a:cs typeface="TH SarabunPSK" pitchFamily="34" charset="-34"/>
              </a:rPr>
              <a:t>12</a:t>
            </a:r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 ปรับปรุงเป็นลานตรวจ</a:t>
            </a:r>
            <a:r>
              <a:rPr lang="en-US" sz="1600" b="1" dirty="0">
                <a:latin typeface="TH SarabunPSK" pitchFamily="34" charset="-34"/>
                <a:cs typeface="TH SarabunPSK" pitchFamily="34" charset="-34"/>
              </a:rPr>
              <a:t>X-ray </a:t>
            </a:r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ตู้สินค้าคอนเทนเนอร์ พร้อมลานจอดพักรถบรรทุก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เพื่อบรรเทาปริมาณจราจรบริเวณสะพานข้ามแม่น้ำเมยเป็นการเฉพาะหน้าไปพลางก่อน </a:t>
            </a:r>
          </a:p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โดยหน่วยงานทั้งสองจะได้จัดทำบันทึกความเข้าใจ (</a:t>
            </a:r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MOU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) ในการใช้พื้นที่ร่วมกันต่อไป</a:t>
            </a:r>
            <a:endParaRPr lang="en-US" sz="1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780144"/>
            <a:ext cx="9144000" cy="4320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20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การแก้ไขปัญหาความแออัด บริเวณสะพานข้ามแม่น้ำเมย อ.แม่สอด</a:t>
            </a:r>
            <a:endParaRPr lang="en-US" sz="20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47" y="3466220"/>
            <a:ext cx="3951691" cy="165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0704" y="3465494"/>
            <a:ext cx="3926034" cy="165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1"/>
          <p:cNvSpPr txBox="1"/>
          <p:nvPr/>
        </p:nvSpPr>
        <p:spPr>
          <a:xfrm>
            <a:off x="0" y="1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แก้ไขปัญหาความคับคั่งบริเวณหน้าด่านศุลกากรชั่วคราว โดยใช้ที่ดินของ </a:t>
            </a:r>
            <a:r>
              <a:rPr lang="th-TH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ทช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lang="en-US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23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1541"/>
            <a:ext cx="9144000" cy="442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5536" y="3597864"/>
            <a:ext cx="864096" cy="27003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สนง. ศุลกากร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51721" y="2811628"/>
            <a:ext cx="576064" cy="19217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ที่จอดรถ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259633" y="3327834"/>
            <a:ext cx="360040" cy="2700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 rot="19008153" flipV="1">
            <a:off x="8189685" y="814084"/>
            <a:ext cx="449071" cy="24004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TextBox 13"/>
          <p:cNvSpPr txBox="1"/>
          <p:nvPr/>
        </p:nvSpPr>
        <p:spPr>
          <a:xfrm>
            <a:off x="7926108" y="417715"/>
            <a:ext cx="146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ไปจังหวัดตาก</a:t>
            </a:r>
          </a:p>
        </p:txBody>
      </p:sp>
      <p:sp>
        <p:nvSpPr>
          <p:cNvPr id="15" name="Right Arrow 14"/>
          <p:cNvSpPr/>
          <p:nvPr/>
        </p:nvSpPr>
        <p:spPr>
          <a:xfrm rot="5400000" flipV="1">
            <a:off x="5384340" y="4707327"/>
            <a:ext cx="336803" cy="32006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TextBox 15"/>
          <p:cNvSpPr txBox="1"/>
          <p:nvPr/>
        </p:nvSpPr>
        <p:spPr>
          <a:xfrm>
            <a:off x="5712774" y="4461960"/>
            <a:ext cx="14679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ไป อ.พบพระ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171772" y="4358085"/>
            <a:ext cx="9993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เมียนมาร์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0" y="1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แก้ไขปัญหาความคับคั่งบริเวณหน้าด่านศุลกากรชั่วคราว โดยใช้ที่ดินของ </a:t>
            </a:r>
            <a:r>
              <a:rPr lang="th-TH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ทช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lang="en-US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1207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1681</TotalTime>
  <Words>3109</Words>
  <Application>Microsoft Office PowerPoint</Application>
  <PresentationFormat>นำเสนอทางหน้าจอ (16:9)</PresentationFormat>
  <Paragraphs>582</Paragraphs>
  <Slides>29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10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29</vt:i4>
      </vt:variant>
    </vt:vector>
  </HeadingPairs>
  <TitlesOfParts>
    <vt:vector size="40" baseType="lpstr">
      <vt:lpstr>Angsana New</vt:lpstr>
      <vt:lpstr>Arial</vt:lpstr>
      <vt:lpstr>Calibri</vt:lpstr>
      <vt:lpstr>Calibri Light</vt:lpstr>
      <vt:lpstr>Cordia New</vt:lpstr>
      <vt:lpstr>Courier New</vt:lpstr>
      <vt:lpstr>TH Niramit AS</vt:lpstr>
      <vt:lpstr>TH SarabunIT๙</vt:lpstr>
      <vt:lpstr>TH SarabunPSK</vt:lpstr>
      <vt:lpstr>Times New Roman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athibhu</dc:creator>
  <cp:lastModifiedBy>athibhu</cp:lastModifiedBy>
  <cp:revision>158</cp:revision>
  <cp:lastPrinted>2015-04-01T12:13:15Z</cp:lastPrinted>
  <dcterms:created xsi:type="dcterms:W3CDTF">2015-03-03T02:02:55Z</dcterms:created>
  <dcterms:modified xsi:type="dcterms:W3CDTF">2015-04-02T01:57:22Z</dcterms:modified>
</cp:coreProperties>
</file>