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9144000" cy="6858000" type="screen4x3"/>
  <p:notesSz cx="6807200" cy="99393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F33CC"/>
    <a:srgbClr val="FF00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74" d="100"/>
          <a:sy n="274" d="100"/>
        </p:scale>
        <p:origin x="-3144" y="-3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50CA-573B-4348-A337-1E4217DF10DE}" type="datetimeFigureOut">
              <a:rPr lang="th-TH" smtClean="0"/>
              <a:t>29/01/62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B955-9DF8-4DBF-AEA3-5AF78B0A37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20413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50CA-573B-4348-A337-1E4217DF10DE}" type="datetimeFigureOut">
              <a:rPr lang="th-TH" smtClean="0"/>
              <a:t>29/01/62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B955-9DF8-4DBF-AEA3-5AF78B0A37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08491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50CA-573B-4348-A337-1E4217DF10DE}" type="datetimeFigureOut">
              <a:rPr lang="th-TH" smtClean="0"/>
              <a:t>29/01/62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B955-9DF8-4DBF-AEA3-5AF78B0A37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6291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50CA-573B-4348-A337-1E4217DF10DE}" type="datetimeFigureOut">
              <a:rPr lang="th-TH" smtClean="0"/>
              <a:t>29/01/62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B955-9DF8-4DBF-AEA3-5AF78B0A37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66894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50CA-573B-4348-A337-1E4217DF10DE}" type="datetimeFigureOut">
              <a:rPr lang="th-TH" smtClean="0"/>
              <a:t>29/01/62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B955-9DF8-4DBF-AEA3-5AF78B0A37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46798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50CA-573B-4348-A337-1E4217DF10DE}" type="datetimeFigureOut">
              <a:rPr lang="th-TH" smtClean="0"/>
              <a:t>29/01/62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B955-9DF8-4DBF-AEA3-5AF78B0A37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70559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50CA-573B-4348-A337-1E4217DF10DE}" type="datetimeFigureOut">
              <a:rPr lang="th-TH" smtClean="0"/>
              <a:t>29/01/62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B955-9DF8-4DBF-AEA3-5AF78B0A37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04239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50CA-573B-4348-A337-1E4217DF10DE}" type="datetimeFigureOut">
              <a:rPr lang="th-TH" smtClean="0"/>
              <a:t>29/01/62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B955-9DF8-4DBF-AEA3-5AF78B0A37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04204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50CA-573B-4348-A337-1E4217DF10DE}" type="datetimeFigureOut">
              <a:rPr lang="th-TH" smtClean="0"/>
              <a:t>29/01/62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B955-9DF8-4DBF-AEA3-5AF78B0A37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13280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50CA-573B-4348-A337-1E4217DF10DE}" type="datetimeFigureOut">
              <a:rPr lang="th-TH" smtClean="0"/>
              <a:t>29/01/62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B955-9DF8-4DBF-AEA3-5AF78B0A37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60534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50CA-573B-4348-A337-1E4217DF10DE}" type="datetimeFigureOut">
              <a:rPr lang="th-TH" smtClean="0"/>
              <a:t>29/01/62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B955-9DF8-4DBF-AEA3-5AF78B0A37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70726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B50CA-573B-4348-A337-1E4217DF10DE}" type="datetimeFigureOut">
              <a:rPr lang="th-TH" smtClean="0"/>
              <a:t>29/01/62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5B955-9DF8-4DBF-AEA3-5AF78B0A37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9518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ounded Rectangle 91"/>
          <p:cNvSpPr/>
          <p:nvPr/>
        </p:nvSpPr>
        <p:spPr>
          <a:xfrm>
            <a:off x="6096000" y="533400"/>
            <a:ext cx="1295400" cy="301167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cs typeface="+mj-cs"/>
              </a:rPr>
              <a:t>Inclusive</a:t>
            </a:r>
            <a:endParaRPr lang="th-TH" sz="1600" b="1" dirty="0">
              <a:cs typeface="+mj-cs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6324600" y="57090"/>
            <a:ext cx="1981200" cy="400110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schemeClr val="bg1"/>
                </a:solidFill>
                <a:cs typeface="+mj-cs"/>
              </a:rPr>
              <a:t>ยุทธศาสตร์ </a:t>
            </a:r>
            <a:r>
              <a:rPr lang="th-TH" sz="2000" b="1" dirty="0" err="1" smtClean="0">
                <a:solidFill>
                  <a:schemeClr val="bg1"/>
                </a:solidFill>
                <a:cs typeface="+mj-cs"/>
              </a:rPr>
              <a:t>คค</a:t>
            </a:r>
            <a:r>
              <a:rPr lang="th-TH" sz="2000" b="1" dirty="0" smtClean="0">
                <a:solidFill>
                  <a:schemeClr val="bg1"/>
                </a:solidFill>
                <a:cs typeface="+mj-cs"/>
              </a:rPr>
              <a:t>. </a:t>
            </a:r>
            <a:r>
              <a:rPr lang="th-TH" sz="2000" b="1" dirty="0">
                <a:solidFill>
                  <a:schemeClr val="bg1"/>
                </a:solidFill>
                <a:cs typeface="+mj-cs"/>
              </a:rPr>
              <a:t>(</a:t>
            </a:r>
            <a:r>
              <a:rPr lang="th-TH" sz="2000" b="1" dirty="0" smtClean="0">
                <a:solidFill>
                  <a:schemeClr val="bg1"/>
                </a:solidFill>
                <a:cs typeface="+mj-cs"/>
              </a:rPr>
              <a:t>60 </a:t>
            </a:r>
            <a:r>
              <a:rPr lang="en-US" sz="2000" b="1" dirty="0" smtClean="0">
                <a:solidFill>
                  <a:schemeClr val="bg1"/>
                </a:solidFill>
                <a:cs typeface="+mj-cs"/>
              </a:rPr>
              <a:t>- </a:t>
            </a:r>
            <a:r>
              <a:rPr lang="th-TH" sz="2000" b="1" dirty="0" smtClean="0">
                <a:solidFill>
                  <a:schemeClr val="bg1"/>
                </a:solidFill>
                <a:cs typeface="+mj-cs"/>
              </a:rPr>
              <a:t>64)</a:t>
            </a:r>
            <a:endParaRPr lang="th-TH" sz="2000" b="1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276" name="TextBox 275"/>
          <p:cNvSpPr txBox="1"/>
          <p:nvPr/>
        </p:nvSpPr>
        <p:spPr>
          <a:xfrm>
            <a:off x="7866113" y="6550060"/>
            <a:ext cx="12778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1400" b="1" dirty="0" err="1" smtClean="0">
                <a:cs typeface="+mj-cs"/>
              </a:rPr>
              <a:t>กยผ</a:t>
            </a:r>
            <a:r>
              <a:rPr lang="th-TH" sz="1400" b="1" dirty="0" smtClean="0">
                <a:cs typeface="+mj-cs"/>
              </a:rPr>
              <a:t>. </a:t>
            </a:r>
            <a:r>
              <a:rPr lang="th-TH" sz="1400" b="1" dirty="0" err="1" smtClean="0">
                <a:cs typeface="+mj-cs"/>
              </a:rPr>
              <a:t>คค</a:t>
            </a:r>
            <a:r>
              <a:rPr lang="th-TH" sz="1400" b="1" dirty="0" smtClean="0">
                <a:cs typeface="+mj-cs"/>
              </a:rPr>
              <a:t>. 17/1/62</a:t>
            </a:r>
            <a:endParaRPr lang="th-TH" sz="1400" b="1" dirty="0">
              <a:cs typeface="+mj-cs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152400" y="0"/>
            <a:ext cx="8178902" cy="6707163"/>
            <a:chOff x="523568" y="0"/>
            <a:chExt cx="8178902" cy="6707163"/>
          </a:xfrm>
        </p:grpSpPr>
        <p:sp>
          <p:nvSpPr>
            <p:cNvPr id="10" name="TextBox 9"/>
            <p:cNvSpPr txBox="1"/>
            <p:nvPr/>
          </p:nvSpPr>
          <p:spPr>
            <a:xfrm>
              <a:off x="752168" y="17206"/>
              <a:ext cx="1457632" cy="40011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2000" b="1" dirty="0" smtClean="0">
                  <a:solidFill>
                    <a:schemeClr val="bg1"/>
                  </a:solidFill>
                  <a:cs typeface="+mj-cs"/>
                </a:rPr>
                <a:t>ยุทธศาสตร์ชาติ</a:t>
              </a:r>
              <a:endParaRPr lang="th-TH" sz="2000" b="1" dirty="0">
                <a:solidFill>
                  <a:schemeClr val="bg1"/>
                </a:solidFill>
                <a:cs typeface="+mj-cs"/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2376948" y="457200"/>
              <a:ext cx="876300" cy="301167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1600" dirty="0" smtClean="0">
                  <a:cs typeface="+mj-cs"/>
                </a:rPr>
                <a:t>1. มั่นคง</a:t>
              </a:r>
              <a:endParaRPr lang="th-TH" sz="1600" dirty="0">
                <a:cs typeface="+mj-cs"/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2386781" y="834567"/>
              <a:ext cx="876300" cy="288393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1400" dirty="0" smtClean="0">
                  <a:cs typeface="+mj-cs"/>
                </a:rPr>
                <a:t>2.ต่างประเทศ</a:t>
              </a:r>
              <a:endParaRPr lang="th-TH" sz="1400" dirty="0">
                <a:cs typeface="+mj-cs"/>
              </a:endParaRPr>
            </a:p>
          </p:txBody>
        </p:sp>
        <p:sp>
          <p:nvSpPr>
            <p:cNvPr id="56" name="Flowchart: Stored Data 55"/>
            <p:cNvSpPr/>
            <p:nvPr/>
          </p:nvSpPr>
          <p:spPr>
            <a:xfrm>
              <a:off x="523568" y="457201"/>
              <a:ext cx="1853380" cy="665760"/>
            </a:xfrm>
            <a:prstGeom prst="flowChartOnlineStorag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cs typeface="+mj-cs"/>
                </a:rPr>
                <a:t>1. </a:t>
              </a:r>
              <a:r>
                <a:rPr lang="th-TH" sz="2000" b="1" dirty="0" smtClean="0">
                  <a:cs typeface="+mj-cs"/>
                </a:rPr>
                <a:t>มั่นคง</a:t>
              </a:r>
              <a:endParaRPr lang="th-TH" sz="2000" b="1" dirty="0">
                <a:cs typeface="+mj-cs"/>
              </a:endParaRPr>
            </a:p>
          </p:txBody>
        </p:sp>
        <p:grpSp>
          <p:nvGrpSpPr>
            <p:cNvPr id="63" name="Group 62"/>
            <p:cNvGrpSpPr/>
            <p:nvPr/>
          </p:nvGrpSpPr>
          <p:grpSpPr>
            <a:xfrm>
              <a:off x="533400" y="1295400"/>
              <a:ext cx="3581401" cy="2013155"/>
              <a:chOff x="533400" y="1371600"/>
              <a:chExt cx="3581401" cy="2013155"/>
            </a:xfrm>
          </p:grpSpPr>
          <p:grpSp>
            <p:nvGrpSpPr>
              <p:cNvPr id="39" name="Group 38"/>
              <p:cNvGrpSpPr/>
              <p:nvPr/>
            </p:nvGrpSpPr>
            <p:grpSpPr>
              <a:xfrm>
                <a:off x="2362200" y="1371600"/>
                <a:ext cx="1752601" cy="2013155"/>
                <a:chOff x="2362199" y="1371600"/>
                <a:chExt cx="1752601" cy="2013155"/>
              </a:xfrm>
            </p:grpSpPr>
            <p:sp>
              <p:nvSpPr>
                <p:cNvPr id="31" name="Rounded Rectangle 30"/>
                <p:cNvSpPr/>
                <p:nvPr/>
              </p:nvSpPr>
              <p:spPr>
                <a:xfrm>
                  <a:off x="2385551" y="1371600"/>
                  <a:ext cx="876300" cy="215912"/>
                </a:xfrm>
                <a:prstGeom prst="roundRect">
                  <a:avLst/>
                </a:prstGeom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th-TH" sz="1600" dirty="0">
                      <a:cs typeface="+mj-cs"/>
                    </a:rPr>
                    <a:t>3</a:t>
                  </a:r>
                  <a:r>
                    <a:rPr lang="th-TH" sz="1600" dirty="0" smtClean="0">
                      <a:cs typeface="+mj-cs"/>
                    </a:rPr>
                    <a:t>. เกษตร</a:t>
                  </a:r>
                  <a:endParaRPr lang="th-TH" sz="1600" dirty="0">
                    <a:cs typeface="+mj-cs"/>
                  </a:endParaRPr>
                </a:p>
              </p:txBody>
            </p:sp>
            <p:sp>
              <p:nvSpPr>
                <p:cNvPr id="32" name="Rounded Rectangle 31"/>
                <p:cNvSpPr/>
                <p:nvPr/>
              </p:nvSpPr>
              <p:spPr>
                <a:xfrm>
                  <a:off x="2362200" y="1651819"/>
                  <a:ext cx="1752600" cy="266302"/>
                </a:xfrm>
                <a:prstGeom prst="roundRect">
                  <a:avLst/>
                </a:prstGeom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th-TH" sz="1600" dirty="0">
                      <a:cs typeface="+mj-cs"/>
                    </a:rPr>
                    <a:t>4</a:t>
                  </a:r>
                  <a:r>
                    <a:rPr lang="th-TH" sz="1600" dirty="0" smtClean="0">
                      <a:cs typeface="+mj-cs"/>
                    </a:rPr>
                    <a:t>. </a:t>
                  </a:r>
                  <a:r>
                    <a:rPr lang="th-TH" sz="1600" dirty="0" err="1" smtClean="0">
                      <a:cs typeface="+mj-cs"/>
                    </a:rPr>
                    <a:t>อุตฯ</a:t>
                  </a:r>
                  <a:r>
                    <a:rPr lang="th-TH" sz="1600" dirty="0" smtClean="0">
                      <a:cs typeface="+mj-cs"/>
                    </a:rPr>
                    <a:t>บริการแห่งอนาคต</a:t>
                  </a:r>
                  <a:endParaRPr lang="th-TH" sz="1600" dirty="0">
                    <a:cs typeface="+mj-cs"/>
                  </a:endParaRPr>
                </a:p>
              </p:txBody>
            </p:sp>
            <p:sp>
              <p:nvSpPr>
                <p:cNvPr id="33" name="Rounded Rectangle 32"/>
                <p:cNvSpPr/>
                <p:nvPr/>
              </p:nvSpPr>
              <p:spPr>
                <a:xfrm>
                  <a:off x="2362200" y="1993888"/>
                  <a:ext cx="876300" cy="215912"/>
                </a:xfrm>
                <a:prstGeom prst="roundRect">
                  <a:avLst/>
                </a:prstGeom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th-TH" sz="1600" dirty="0" smtClean="0">
                      <a:cs typeface="+mj-cs"/>
                    </a:rPr>
                    <a:t>5. ท่องเที่ยว</a:t>
                  </a:r>
                  <a:endParaRPr lang="th-TH" sz="1600" dirty="0">
                    <a:cs typeface="+mj-cs"/>
                  </a:endParaRPr>
                </a:p>
              </p:txBody>
            </p:sp>
            <p:sp>
              <p:nvSpPr>
                <p:cNvPr id="34" name="Rounded Rectangle 33"/>
                <p:cNvSpPr/>
                <p:nvPr/>
              </p:nvSpPr>
              <p:spPr>
                <a:xfrm>
                  <a:off x="2362200" y="2292977"/>
                  <a:ext cx="1173571" cy="215912"/>
                </a:xfrm>
                <a:prstGeom prst="roundRect">
                  <a:avLst/>
                </a:prstGeom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th-TH" sz="1600" dirty="0">
                      <a:cs typeface="+mj-cs"/>
                    </a:rPr>
                    <a:t>6</a:t>
                  </a:r>
                  <a:r>
                    <a:rPr lang="th-TH" sz="1600" dirty="0" smtClean="0">
                      <a:cs typeface="+mj-cs"/>
                    </a:rPr>
                    <a:t>. เมืองอัจฉริยะ</a:t>
                  </a:r>
                  <a:endParaRPr lang="th-TH" sz="1600" dirty="0">
                    <a:cs typeface="+mj-cs"/>
                  </a:endParaRPr>
                </a:p>
              </p:txBody>
            </p:sp>
            <p:sp>
              <p:nvSpPr>
                <p:cNvPr id="35" name="Rounded Rectangle 34"/>
                <p:cNvSpPr/>
                <p:nvPr/>
              </p:nvSpPr>
              <p:spPr>
                <a:xfrm>
                  <a:off x="2364656" y="2590800"/>
                  <a:ext cx="1369143" cy="230461"/>
                </a:xfrm>
                <a:prstGeom prst="roundRect">
                  <a:avLst/>
                </a:prstGeom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th-TH" sz="1600" dirty="0">
                      <a:cs typeface="+mj-cs"/>
                    </a:rPr>
                    <a:t>7</a:t>
                  </a:r>
                  <a:r>
                    <a:rPr lang="th-TH" sz="1600" dirty="0" smtClean="0">
                      <a:cs typeface="+mj-cs"/>
                    </a:rPr>
                    <a:t>. โครงสร้างพื้นฐาน</a:t>
                  </a:r>
                  <a:endParaRPr lang="th-TH" sz="1600" dirty="0">
                    <a:cs typeface="+mj-cs"/>
                  </a:endParaRPr>
                </a:p>
              </p:txBody>
            </p:sp>
            <p:sp>
              <p:nvSpPr>
                <p:cNvPr id="36" name="Rounded Rectangle 35"/>
                <p:cNvSpPr/>
                <p:nvPr/>
              </p:nvSpPr>
              <p:spPr>
                <a:xfrm>
                  <a:off x="2362199" y="2891281"/>
                  <a:ext cx="1752601" cy="215712"/>
                </a:xfrm>
                <a:prstGeom prst="roundRect">
                  <a:avLst/>
                </a:prstGeom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th-TH" sz="1600" dirty="0">
                      <a:cs typeface="+mj-cs"/>
                    </a:rPr>
                    <a:t>8</a:t>
                  </a:r>
                  <a:r>
                    <a:rPr lang="th-TH" sz="1600" dirty="0" smtClean="0">
                      <a:cs typeface="+mj-cs"/>
                    </a:rPr>
                    <a:t>. ผู้ประกอบการยุคใหม่</a:t>
                  </a:r>
                  <a:endParaRPr lang="th-TH" sz="1600" dirty="0">
                    <a:cs typeface="+mj-cs"/>
                  </a:endParaRPr>
                </a:p>
              </p:txBody>
            </p:sp>
            <p:sp>
              <p:nvSpPr>
                <p:cNvPr id="37" name="Rounded Rectangle 36"/>
                <p:cNvSpPr/>
                <p:nvPr/>
              </p:nvSpPr>
              <p:spPr>
                <a:xfrm>
                  <a:off x="2362199" y="3168843"/>
                  <a:ext cx="876300" cy="215912"/>
                </a:xfrm>
                <a:prstGeom prst="roundRect">
                  <a:avLst/>
                </a:prstGeom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th-TH" sz="1600" dirty="0">
                      <a:latin typeface="AngsanaUPC" pitchFamily="18" charset="-34"/>
                      <a:cs typeface="AngsanaUPC" pitchFamily="18" charset="-34"/>
                    </a:rPr>
                    <a:t>9</a:t>
                  </a:r>
                  <a:r>
                    <a:rPr lang="th-TH" sz="1600" dirty="0" smtClean="0">
                      <a:latin typeface="AngsanaUPC" pitchFamily="18" charset="-34"/>
                      <a:cs typeface="AngsanaUPC" pitchFamily="18" charset="-34"/>
                    </a:rPr>
                    <a:t>. </a:t>
                  </a:r>
                  <a:r>
                    <a:rPr lang="en-US" sz="1600" dirty="0" smtClean="0">
                      <a:latin typeface="AngsanaUPC" pitchFamily="18" charset="-34"/>
                      <a:cs typeface="AngsanaUPC" pitchFamily="18" charset="-34"/>
                    </a:rPr>
                    <a:t>EEC</a:t>
                  </a:r>
                  <a:endParaRPr lang="th-TH" sz="1600" dirty="0">
                    <a:latin typeface="AngsanaUPC" pitchFamily="18" charset="-34"/>
                    <a:cs typeface="AngsanaUPC" pitchFamily="18" charset="-34"/>
                  </a:endParaRPr>
                </a:p>
              </p:txBody>
            </p:sp>
          </p:grpSp>
          <p:sp>
            <p:nvSpPr>
              <p:cNvPr id="57" name="Flowchart: Stored Data 56"/>
              <p:cNvSpPr/>
              <p:nvPr/>
            </p:nvSpPr>
            <p:spPr>
              <a:xfrm>
                <a:off x="533400" y="1402846"/>
                <a:ext cx="1676400" cy="1928505"/>
              </a:xfrm>
              <a:prstGeom prst="flowChartOnlineStorage">
                <a:avLst/>
              </a:prstGeo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cs typeface="+mj-cs"/>
                  </a:rPr>
                  <a:t>2.</a:t>
                </a:r>
                <a:r>
                  <a:rPr lang="th-TH" sz="2000" b="1" dirty="0" smtClean="0">
                    <a:cs typeface="+mj-cs"/>
                  </a:rPr>
                  <a:t> </a:t>
                </a:r>
              </a:p>
              <a:p>
                <a:pPr algn="ctr"/>
                <a:r>
                  <a:rPr lang="th-TH" sz="2000" b="1" dirty="0" smtClean="0">
                    <a:cs typeface="+mj-cs"/>
                  </a:rPr>
                  <a:t>ขีดความสามารถ</a:t>
                </a:r>
                <a:endParaRPr lang="th-TH" sz="2000" b="1" dirty="0">
                  <a:cs typeface="+mj-cs"/>
                </a:endParaRPr>
              </a:p>
            </p:txBody>
          </p:sp>
        </p:grpSp>
        <p:sp>
          <p:nvSpPr>
            <p:cNvPr id="42" name="Rounded Rectangle 41"/>
            <p:cNvSpPr/>
            <p:nvPr/>
          </p:nvSpPr>
          <p:spPr>
            <a:xfrm>
              <a:off x="2364657" y="3579112"/>
              <a:ext cx="916859" cy="21591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1600" dirty="0" smtClean="0">
                  <a:cs typeface="+mj-cs"/>
                </a:rPr>
                <a:t>10. ค่านิยม</a:t>
              </a:r>
              <a:endParaRPr lang="th-TH" sz="1600" dirty="0">
                <a:cs typeface="+mj-cs"/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3346654" y="3481356"/>
              <a:ext cx="1149145" cy="20675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1600" dirty="0" smtClean="0">
                  <a:cs typeface="+mj-cs"/>
                </a:rPr>
                <a:t>11. ศักยภาพคน</a:t>
              </a:r>
              <a:endParaRPr lang="th-TH" sz="1600" dirty="0">
                <a:cs typeface="+mj-cs"/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3350341" y="3757930"/>
              <a:ext cx="1145459" cy="21591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1600" dirty="0" smtClean="0">
                  <a:cs typeface="+mj-cs"/>
                </a:rPr>
                <a:t>12. การเรียนรู้</a:t>
              </a:r>
              <a:endParaRPr lang="th-TH" sz="1600" dirty="0">
                <a:cs typeface="+mj-cs"/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3351264" y="4036143"/>
              <a:ext cx="916859" cy="21591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1600" dirty="0" smtClean="0">
                  <a:cs typeface="+mj-cs"/>
                </a:rPr>
                <a:t>13. สุขภาวะ</a:t>
              </a:r>
              <a:endParaRPr lang="th-TH" sz="1600" dirty="0">
                <a:cs typeface="+mj-cs"/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2342536" y="3884507"/>
              <a:ext cx="916859" cy="21591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1600" dirty="0" smtClean="0">
                  <a:cs typeface="+mj-cs"/>
                </a:rPr>
                <a:t>14. กีฬา</a:t>
              </a:r>
              <a:endParaRPr lang="th-TH" sz="1600" dirty="0">
                <a:cs typeface="+mj-cs"/>
              </a:endParaRPr>
            </a:p>
          </p:txBody>
        </p:sp>
        <p:sp>
          <p:nvSpPr>
            <p:cNvPr id="58" name="Flowchart: Stored Data 57"/>
            <p:cNvSpPr/>
            <p:nvPr/>
          </p:nvSpPr>
          <p:spPr>
            <a:xfrm>
              <a:off x="526026" y="3429000"/>
              <a:ext cx="1683774" cy="867865"/>
            </a:xfrm>
            <a:prstGeom prst="flowChartOnlineStorag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cs typeface="+mj-cs"/>
                </a:rPr>
                <a:t>3</a:t>
              </a:r>
              <a:r>
                <a:rPr lang="en-US" sz="2000" b="1" dirty="0" smtClean="0">
                  <a:cs typeface="+mj-cs"/>
                </a:rPr>
                <a:t>.</a:t>
              </a:r>
              <a:r>
                <a:rPr lang="th-TH" sz="2000" b="1" dirty="0" smtClean="0">
                  <a:cs typeface="+mj-cs"/>
                </a:rPr>
                <a:t> ทรัพยากรมนุษย์</a:t>
              </a:r>
              <a:endParaRPr lang="th-TH" sz="2000" b="1" dirty="0">
                <a:cs typeface="+mj-cs"/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533400" y="4419600"/>
              <a:ext cx="3581401" cy="838201"/>
              <a:chOff x="533400" y="4495800"/>
              <a:chExt cx="3581401" cy="838201"/>
            </a:xfrm>
          </p:grpSpPr>
          <p:grpSp>
            <p:nvGrpSpPr>
              <p:cNvPr id="71" name="Group 70"/>
              <p:cNvGrpSpPr/>
              <p:nvPr/>
            </p:nvGrpSpPr>
            <p:grpSpPr>
              <a:xfrm>
                <a:off x="2356055" y="4495800"/>
                <a:ext cx="1758746" cy="838200"/>
                <a:chOff x="2356055" y="4495800"/>
                <a:chExt cx="1758746" cy="838200"/>
              </a:xfrm>
            </p:grpSpPr>
            <p:sp>
              <p:nvSpPr>
                <p:cNvPr id="47" name="Rounded Rectangle 46"/>
                <p:cNvSpPr/>
                <p:nvPr/>
              </p:nvSpPr>
              <p:spPr>
                <a:xfrm>
                  <a:off x="2366501" y="4495800"/>
                  <a:ext cx="1138699" cy="215912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3">
                  <a:schemeClr val="lt1"/>
                </a:lnRef>
                <a:fillRef idx="1">
                  <a:schemeClr val="accent5"/>
                </a:fillRef>
                <a:effectRef idx="1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th-TH" sz="1600" dirty="0" smtClean="0">
                      <a:cs typeface="+mj-cs"/>
                    </a:rPr>
                    <a:t>15. พลังสังคม</a:t>
                  </a:r>
                  <a:endParaRPr lang="th-TH" sz="1600" dirty="0">
                    <a:cs typeface="+mj-cs"/>
                  </a:endParaRPr>
                </a:p>
              </p:txBody>
            </p:sp>
            <p:sp>
              <p:nvSpPr>
                <p:cNvPr id="48" name="Rounded Rectangle 47"/>
                <p:cNvSpPr/>
                <p:nvPr/>
              </p:nvSpPr>
              <p:spPr>
                <a:xfrm>
                  <a:off x="2366501" y="4825819"/>
                  <a:ext cx="1519699" cy="202839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3">
                  <a:schemeClr val="lt1"/>
                </a:lnRef>
                <a:fillRef idx="1">
                  <a:schemeClr val="accent5"/>
                </a:fillRef>
                <a:effectRef idx="1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th-TH" sz="1600" dirty="0" smtClean="0">
                      <a:cs typeface="+mj-cs"/>
                    </a:rPr>
                    <a:t>16. เศรษฐกิจฐานราก</a:t>
                  </a:r>
                  <a:endParaRPr lang="th-TH" sz="1600" dirty="0">
                    <a:cs typeface="+mj-cs"/>
                  </a:endParaRPr>
                </a:p>
              </p:txBody>
            </p:sp>
            <p:sp>
              <p:nvSpPr>
                <p:cNvPr id="49" name="Rounded Rectangle 48"/>
                <p:cNvSpPr/>
                <p:nvPr/>
              </p:nvSpPr>
              <p:spPr>
                <a:xfrm>
                  <a:off x="2356055" y="5118088"/>
                  <a:ext cx="1758746" cy="215912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3">
                  <a:schemeClr val="lt1"/>
                </a:lnRef>
                <a:fillRef idx="1">
                  <a:schemeClr val="accent5"/>
                </a:fillRef>
                <a:effectRef idx="1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th-TH" sz="1600" dirty="0" smtClean="0">
                      <a:cs typeface="+mj-cs"/>
                    </a:rPr>
                    <a:t>17. หลักประกันทางสังคม</a:t>
                  </a:r>
                  <a:endParaRPr lang="th-TH" sz="1600" dirty="0">
                    <a:cs typeface="+mj-cs"/>
                  </a:endParaRPr>
                </a:p>
              </p:txBody>
            </p:sp>
          </p:grpSp>
          <p:sp>
            <p:nvSpPr>
              <p:cNvPr id="59" name="Flowchart: Stored Data 58"/>
              <p:cNvSpPr/>
              <p:nvPr/>
            </p:nvSpPr>
            <p:spPr>
              <a:xfrm>
                <a:off x="533400" y="4495801"/>
                <a:ext cx="1686232" cy="838200"/>
              </a:xfrm>
              <a:prstGeom prst="flowChartOnlineStorage">
                <a:avLst/>
              </a:prstGeom>
              <a:ln>
                <a:noFill/>
              </a:ln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cs typeface="+mj-cs"/>
                  </a:rPr>
                  <a:t>4</a:t>
                </a:r>
                <a:r>
                  <a:rPr lang="en-US" sz="2000" b="1" dirty="0" smtClean="0">
                    <a:cs typeface="+mj-cs"/>
                  </a:rPr>
                  <a:t>. </a:t>
                </a:r>
                <a:r>
                  <a:rPr lang="th-TH" sz="2000" b="1" dirty="0" smtClean="0">
                    <a:cs typeface="+mj-cs"/>
                  </a:rPr>
                  <a:t>เสมอภาค</a:t>
                </a:r>
                <a:endParaRPr lang="th-TH" sz="2000" b="1" dirty="0">
                  <a:cs typeface="+mj-cs"/>
                </a:endParaRPr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533400" y="5410200"/>
              <a:ext cx="3352800" cy="519339"/>
              <a:chOff x="533400" y="5456017"/>
              <a:chExt cx="3352800" cy="519339"/>
            </a:xfrm>
          </p:grpSpPr>
          <p:grpSp>
            <p:nvGrpSpPr>
              <p:cNvPr id="67" name="Group 66"/>
              <p:cNvGrpSpPr/>
              <p:nvPr/>
            </p:nvGrpSpPr>
            <p:grpSpPr>
              <a:xfrm>
                <a:off x="2346223" y="5489254"/>
                <a:ext cx="1539977" cy="486102"/>
                <a:chOff x="2346223" y="5489254"/>
                <a:chExt cx="1539977" cy="486102"/>
              </a:xfrm>
            </p:grpSpPr>
            <p:sp>
              <p:nvSpPr>
                <p:cNvPr id="50" name="Rounded Rectangle 49"/>
                <p:cNvSpPr/>
                <p:nvPr/>
              </p:nvSpPr>
              <p:spPr>
                <a:xfrm>
                  <a:off x="2346223" y="5489254"/>
                  <a:ext cx="1539977" cy="215912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3">
                  <a:schemeClr val="lt1"/>
                </a:lnRef>
                <a:fillRef idx="1">
                  <a:schemeClr val="accent3"/>
                </a:fillRef>
                <a:effectRef idx="1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th-TH" sz="1600" dirty="0" smtClean="0">
                      <a:cs typeface="+mj-cs"/>
                    </a:rPr>
                    <a:t>18. เติบโตอย่างยั่งยืน</a:t>
                  </a:r>
                  <a:endParaRPr lang="th-TH" sz="1600" dirty="0">
                    <a:cs typeface="+mj-cs"/>
                  </a:endParaRPr>
                </a:p>
              </p:txBody>
            </p:sp>
            <p:sp>
              <p:nvSpPr>
                <p:cNvPr id="51" name="Rounded Rectangle 50"/>
                <p:cNvSpPr/>
                <p:nvPr/>
              </p:nvSpPr>
              <p:spPr>
                <a:xfrm>
                  <a:off x="2366501" y="5759444"/>
                  <a:ext cx="1519699" cy="215912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3">
                  <a:schemeClr val="lt1"/>
                </a:lnRef>
                <a:fillRef idx="1">
                  <a:schemeClr val="accent3"/>
                </a:fillRef>
                <a:effectRef idx="1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th-TH" sz="1600" dirty="0" smtClean="0">
                      <a:cs typeface="+mj-cs"/>
                    </a:rPr>
                    <a:t>19. บริหารจัดการน้ำ</a:t>
                  </a:r>
                  <a:endParaRPr lang="th-TH" sz="1600" dirty="0">
                    <a:cs typeface="+mj-cs"/>
                  </a:endParaRPr>
                </a:p>
              </p:txBody>
            </p:sp>
          </p:grpSp>
          <p:sp>
            <p:nvSpPr>
              <p:cNvPr id="60" name="Flowchart: Stored Data 59"/>
              <p:cNvSpPr/>
              <p:nvPr/>
            </p:nvSpPr>
            <p:spPr>
              <a:xfrm>
                <a:off x="533400" y="5456017"/>
                <a:ext cx="1686232" cy="519339"/>
              </a:xfrm>
              <a:prstGeom prst="flowChartOnlineStorage">
                <a:avLst/>
              </a:prstGeom>
              <a:ln>
                <a:noFill/>
              </a:ln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800" b="1" dirty="0">
                    <a:cs typeface="+mj-cs"/>
                  </a:rPr>
                  <a:t>5</a:t>
                </a:r>
                <a:r>
                  <a:rPr lang="en-US" sz="1800" b="1" dirty="0" smtClean="0">
                    <a:cs typeface="+mj-cs"/>
                  </a:rPr>
                  <a:t>. </a:t>
                </a:r>
                <a:r>
                  <a:rPr lang="th-TH" sz="1800" b="1" dirty="0" smtClean="0">
                    <a:cs typeface="+mj-cs"/>
                  </a:rPr>
                  <a:t>สิ่งแวดล้อม</a:t>
                </a:r>
                <a:endParaRPr lang="th-TH" sz="1800" b="1" dirty="0">
                  <a:cs typeface="+mj-cs"/>
                </a:endParaRPr>
              </a:p>
            </p:txBody>
          </p:sp>
        </p:grpSp>
        <p:sp>
          <p:nvSpPr>
            <p:cNvPr id="52" name="Rounded Rectangle 51"/>
            <p:cNvSpPr/>
            <p:nvPr/>
          </p:nvSpPr>
          <p:spPr>
            <a:xfrm>
              <a:off x="2326557" y="6039840"/>
              <a:ext cx="1397411" cy="3048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1600" dirty="0">
                  <a:cs typeface="+mj-cs"/>
                </a:rPr>
                <a:t>2</a:t>
              </a:r>
              <a:r>
                <a:rPr lang="th-TH" sz="1600" dirty="0" smtClean="0">
                  <a:cs typeface="+mj-cs"/>
                </a:rPr>
                <a:t>0. บริการประชาชน</a:t>
              </a:r>
              <a:endParaRPr lang="th-TH" sz="1600" dirty="0">
                <a:cs typeface="+mj-cs"/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4053351" y="6416692"/>
              <a:ext cx="1397408" cy="279423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1600" dirty="0" smtClean="0">
                  <a:cs typeface="+mj-cs"/>
                </a:rPr>
                <a:t>21. ต่อต้านทุจริต</a:t>
              </a:r>
              <a:endParaRPr lang="th-TH" sz="1600" dirty="0">
                <a:cs typeface="+mj-cs"/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2331166" y="6402362"/>
              <a:ext cx="1590367" cy="304801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1600" dirty="0" smtClean="0">
                  <a:cs typeface="+mj-cs"/>
                </a:rPr>
                <a:t>22. กระบวนการยุติธรรม</a:t>
              </a:r>
              <a:endParaRPr lang="th-TH" sz="1600" dirty="0">
                <a:cs typeface="+mj-cs"/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7813266" y="6326403"/>
              <a:ext cx="889204" cy="266736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1600" dirty="0" smtClean="0">
                  <a:cs typeface="+mj-cs"/>
                </a:rPr>
                <a:t>23. </a:t>
              </a:r>
              <a:r>
                <a:rPr lang="en-US" sz="1600" dirty="0" smtClean="0">
                  <a:cs typeface="+mj-cs"/>
                </a:rPr>
                <a:t>R&amp;D</a:t>
              </a:r>
              <a:endParaRPr lang="th-TH" sz="1600" dirty="0">
                <a:cs typeface="+mj-cs"/>
              </a:endParaRPr>
            </a:p>
          </p:txBody>
        </p:sp>
        <p:sp>
          <p:nvSpPr>
            <p:cNvPr id="61" name="Flowchart: Stored Data 60"/>
            <p:cNvSpPr/>
            <p:nvPr/>
          </p:nvSpPr>
          <p:spPr>
            <a:xfrm>
              <a:off x="523568" y="6039840"/>
              <a:ext cx="1686232" cy="665760"/>
            </a:xfrm>
            <a:prstGeom prst="flowChartOnlineStorag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cs typeface="+mj-cs"/>
                </a:rPr>
                <a:t>6</a:t>
              </a:r>
              <a:r>
                <a:rPr lang="en-US" sz="2000" b="1" dirty="0" smtClean="0">
                  <a:cs typeface="+mj-cs"/>
                </a:rPr>
                <a:t>. </a:t>
              </a:r>
              <a:r>
                <a:rPr lang="th-TH" sz="2000" b="1" dirty="0" smtClean="0">
                  <a:cs typeface="+mj-cs"/>
                </a:rPr>
                <a:t>สมดุลภาครัฐ</a:t>
              </a:r>
              <a:endParaRPr lang="th-TH" sz="2000" b="1" dirty="0">
                <a:cs typeface="+mj-cs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386780" y="0"/>
              <a:ext cx="1337187" cy="40011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2000" b="1" dirty="0" smtClean="0">
                  <a:solidFill>
                    <a:schemeClr val="bg1"/>
                  </a:solidFill>
                  <a:cs typeface="+mj-cs"/>
                </a:rPr>
                <a:t>ร่าง แผนแม่บท</a:t>
              </a:r>
              <a:endParaRPr lang="th-TH" sz="2000" b="1" dirty="0">
                <a:solidFill>
                  <a:schemeClr val="bg1"/>
                </a:solidFill>
                <a:cs typeface="+mj-cs"/>
              </a:endParaRPr>
            </a:p>
          </p:txBody>
        </p:sp>
      </p:grpSp>
      <p:sp>
        <p:nvSpPr>
          <p:cNvPr id="121" name="Rounded Rectangle 120"/>
          <p:cNvSpPr/>
          <p:nvPr/>
        </p:nvSpPr>
        <p:spPr>
          <a:xfrm>
            <a:off x="6097537" y="1120777"/>
            <a:ext cx="1295400" cy="282579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cs typeface="+mj-cs"/>
              </a:rPr>
              <a:t>Green</a:t>
            </a:r>
            <a:endParaRPr lang="th-TH" sz="1600" b="1" dirty="0">
              <a:cs typeface="+mj-cs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7391400" y="502065"/>
            <a:ext cx="1625702" cy="4885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12713" indent="-112713">
              <a:buAutoNum type="arabicPeriod"/>
            </a:pPr>
            <a:r>
              <a:rPr lang="th-TH" sz="800" dirty="0" smtClean="0">
                <a:solidFill>
                  <a:schemeClr val="accent3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โครงสร้างพื้นฐานมีคูณภาพและมาตรฐาน</a:t>
            </a:r>
          </a:p>
          <a:p>
            <a:pPr marL="112713" indent="-112713">
              <a:buAutoNum type="arabicPeriod"/>
            </a:pPr>
            <a:r>
              <a:rPr lang="th-TH" sz="800" dirty="0" smtClean="0">
                <a:solidFill>
                  <a:schemeClr val="accent3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บริการสาธารณะครอบคลุมทั่วถึง</a:t>
            </a:r>
          </a:p>
          <a:p>
            <a:pPr marL="112713" indent="-112713">
              <a:buAutoNum type="arabicPeriod"/>
            </a:pPr>
            <a:r>
              <a:rPr lang="th-TH" sz="800" dirty="0" smtClean="0">
                <a:solidFill>
                  <a:schemeClr val="accent3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คล่องตัว/เชื่อมต่อ</a:t>
            </a:r>
          </a:p>
          <a:p>
            <a:pPr marL="112713" indent="-112713">
              <a:buAutoNum type="arabicPeriod"/>
            </a:pPr>
            <a:r>
              <a:rPr lang="th-TH" sz="800" dirty="0" smtClean="0">
                <a:solidFill>
                  <a:schemeClr val="accent3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รองรับผู้สูงอายุ/ ผู้พิการ/ บริการเชิงสังคม</a:t>
            </a:r>
            <a:endParaRPr lang="th-TH" sz="800" dirty="0">
              <a:solidFill>
                <a:schemeClr val="accent3">
                  <a:lumMod val="50000"/>
                </a:schemeClr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29" name="Rounded Rectangle 128"/>
          <p:cNvSpPr/>
          <p:nvPr/>
        </p:nvSpPr>
        <p:spPr>
          <a:xfrm>
            <a:off x="7410170" y="1130520"/>
            <a:ext cx="1625702" cy="4123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12713" indent="-112713"/>
            <a:r>
              <a:rPr lang="th-TH" sz="800" dirty="0" smtClean="0">
                <a:solidFill>
                  <a:schemeClr val="accent3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5.  ลดการใช้พลังงาน/ พลังงานสะอาด เป็นมิตรสิ่งแวดล้อม</a:t>
            </a:r>
            <a:endParaRPr lang="th-TH" sz="800" dirty="0">
              <a:solidFill>
                <a:schemeClr val="accent3">
                  <a:lumMod val="50000"/>
                </a:schemeClr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cxnSp>
        <p:nvCxnSpPr>
          <p:cNvPr id="244" name="Straight Connector 243"/>
          <p:cNvCxnSpPr/>
          <p:nvPr/>
        </p:nvCxnSpPr>
        <p:spPr>
          <a:xfrm>
            <a:off x="5638800" y="1262066"/>
            <a:ext cx="0" cy="4397283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1" name="Group 250"/>
          <p:cNvGrpSpPr/>
          <p:nvPr/>
        </p:nvGrpSpPr>
        <p:grpSpPr>
          <a:xfrm>
            <a:off x="3551902" y="1259457"/>
            <a:ext cx="2545635" cy="4605089"/>
            <a:chOff x="3551902" y="1259457"/>
            <a:chExt cx="2545635" cy="4605089"/>
          </a:xfrm>
        </p:grpSpPr>
        <p:sp>
          <p:nvSpPr>
            <p:cNvPr id="5" name="Right Brace 4"/>
            <p:cNvSpPr/>
            <p:nvPr/>
          </p:nvSpPr>
          <p:spPr>
            <a:xfrm>
              <a:off x="3551902" y="5486400"/>
              <a:ext cx="191731" cy="378146"/>
            </a:xfrm>
            <a:prstGeom prst="rightBrace">
              <a:avLst/>
            </a:prstGeom>
            <a:ln>
              <a:solidFill>
                <a:schemeClr val="accent3">
                  <a:lumMod val="5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232" name="Straight Connector 231"/>
            <p:cNvCxnSpPr>
              <a:stCxn id="5" idx="1"/>
            </p:cNvCxnSpPr>
            <p:nvPr/>
          </p:nvCxnSpPr>
          <p:spPr>
            <a:xfrm>
              <a:off x="3743633" y="5675473"/>
              <a:ext cx="1895167" cy="0"/>
            </a:xfrm>
            <a:prstGeom prst="line">
              <a:avLst/>
            </a:prstGeom>
            <a:ln>
              <a:solidFill>
                <a:schemeClr val="accent3">
                  <a:lumMod val="50000"/>
                </a:schemeClr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>
              <a:endCxn id="121" idx="1"/>
            </p:cNvCxnSpPr>
            <p:nvPr/>
          </p:nvCxnSpPr>
          <p:spPr>
            <a:xfrm>
              <a:off x="5624423" y="1259457"/>
              <a:ext cx="473114" cy="2610"/>
            </a:xfrm>
            <a:prstGeom prst="line">
              <a:avLst/>
            </a:prstGeom>
            <a:ln>
              <a:solidFill>
                <a:schemeClr val="accent3">
                  <a:lumMod val="5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4" name="Rounded Rectangle 163"/>
          <p:cNvSpPr/>
          <p:nvPr/>
        </p:nvSpPr>
        <p:spPr>
          <a:xfrm>
            <a:off x="6096000" y="2514600"/>
            <a:ext cx="1295400" cy="311186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cs typeface="+mj-cs"/>
              </a:rPr>
              <a:t>Security</a:t>
            </a:r>
            <a:endParaRPr lang="th-TH" sz="1600" b="1" dirty="0">
              <a:cs typeface="+mj-cs"/>
            </a:endParaRPr>
          </a:p>
        </p:txBody>
      </p:sp>
      <p:sp>
        <p:nvSpPr>
          <p:cNvPr id="165" name="Rounded Rectangle 164"/>
          <p:cNvSpPr/>
          <p:nvPr/>
        </p:nvSpPr>
        <p:spPr>
          <a:xfrm>
            <a:off x="6096000" y="1966284"/>
            <a:ext cx="1295400" cy="319716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cs typeface="+mj-cs"/>
              </a:rPr>
              <a:t>Safety </a:t>
            </a:r>
            <a:endParaRPr lang="th-TH" sz="1600" b="1" dirty="0">
              <a:cs typeface="+mj-cs"/>
            </a:endParaRPr>
          </a:p>
        </p:txBody>
      </p:sp>
      <p:sp>
        <p:nvSpPr>
          <p:cNvPr id="166" name="Rounded Rectangle 165"/>
          <p:cNvSpPr/>
          <p:nvPr/>
        </p:nvSpPr>
        <p:spPr>
          <a:xfrm>
            <a:off x="7454849" y="1793653"/>
            <a:ext cx="1689151" cy="4885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12713" indent="-112713">
              <a:buAutoNum type="arabicPeriod"/>
            </a:pPr>
            <a:r>
              <a:rPr lang="th-TH" sz="800" dirty="0" smtClean="0">
                <a:solidFill>
                  <a:schemeClr val="tx2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กำหนดมาตรฐานความปลอดภัย (คน/รถ/โครงสร้างพื้นฐาน)</a:t>
            </a:r>
          </a:p>
          <a:p>
            <a:pPr marL="112713" indent="-112713">
              <a:buAutoNum type="arabicPeriod"/>
            </a:pPr>
            <a:r>
              <a:rPr lang="th-TH" sz="800" dirty="0" smtClean="0">
                <a:solidFill>
                  <a:schemeClr val="tx2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วัฒนธรรมความปลอดภัย</a:t>
            </a:r>
          </a:p>
          <a:p>
            <a:pPr marL="112713" indent="-112713">
              <a:buAutoNum type="arabicPeriod"/>
            </a:pPr>
            <a:r>
              <a:rPr lang="th-TH" sz="800" dirty="0" smtClean="0">
                <a:solidFill>
                  <a:schemeClr val="tx2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ปรับปรุงความปลอดภัยของโครงสร้างพื้นฐาน</a:t>
            </a:r>
          </a:p>
        </p:txBody>
      </p:sp>
      <p:sp>
        <p:nvSpPr>
          <p:cNvPr id="167" name="Rounded Rectangle 166"/>
          <p:cNvSpPr/>
          <p:nvPr/>
        </p:nvSpPr>
        <p:spPr>
          <a:xfrm>
            <a:off x="7442098" y="2483265"/>
            <a:ext cx="1625702" cy="4123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12713" indent="-112713"/>
            <a:r>
              <a:rPr lang="th-TH" sz="800" dirty="0" smtClean="0">
                <a:solidFill>
                  <a:schemeClr val="tx2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4. มาตรฐานความปลอดภัยจากภัยธรรมชาติ                ภัยก่อการร้าย/ ตอบสนองต่ออุบัติการณ์                      เมื่อเกิดเหตุ/ ฟื้นฟูระบบขนส่งภายหลังเกิดเหตุ</a:t>
            </a:r>
            <a:endParaRPr lang="th-TH" sz="800" dirty="0">
              <a:solidFill>
                <a:schemeClr val="tx2">
                  <a:lumMod val="75000"/>
                </a:schemeClr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68" name="Rounded Rectangle 167"/>
          <p:cNvSpPr/>
          <p:nvPr/>
        </p:nvSpPr>
        <p:spPr>
          <a:xfrm>
            <a:off x="6054228" y="3216791"/>
            <a:ext cx="1752600" cy="733363"/>
          </a:xfrm>
          <a:prstGeom prst="roundRect">
            <a:avLst/>
          </a:prstGeom>
          <a:solidFill>
            <a:srgbClr val="FF66CC"/>
          </a:solidFill>
          <a:ln>
            <a:solidFill>
              <a:srgbClr val="FF66CC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cs typeface="+mj-cs"/>
              </a:rPr>
              <a:t>Efficiency &amp; Competitiveness </a:t>
            </a:r>
            <a:endParaRPr lang="th-TH" sz="1600" b="1" dirty="0">
              <a:cs typeface="+mj-cs"/>
            </a:endParaRPr>
          </a:p>
        </p:txBody>
      </p:sp>
      <p:grpSp>
        <p:nvGrpSpPr>
          <p:cNvPr id="107" name="Group 106"/>
          <p:cNvGrpSpPr/>
          <p:nvPr/>
        </p:nvGrpSpPr>
        <p:grpSpPr>
          <a:xfrm>
            <a:off x="3743633" y="683983"/>
            <a:ext cx="2352367" cy="4465861"/>
            <a:chOff x="3743633" y="683983"/>
            <a:chExt cx="2352367" cy="4465861"/>
          </a:xfrm>
        </p:grpSpPr>
        <p:cxnSp>
          <p:nvCxnSpPr>
            <p:cNvPr id="25" name="Straight Connector 24"/>
            <p:cNvCxnSpPr>
              <a:endCxn id="92" idx="1"/>
            </p:cNvCxnSpPr>
            <p:nvPr/>
          </p:nvCxnSpPr>
          <p:spPr>
            <a:xfrm>
              <a:off x="5257800" y="683984"/>
              <a:ext cx="838200" cy="0"/>
            </a:xfrm>
            <a:prstGeom prst="line">
              <a:avLst/>
            </a:prstGeom>
            <a:ln w="12700">
              <a:solidFill>
                <a:schemeClr val="accent3">
                  <a:lumMod val="50000"/>
                </a:schemeClr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/>
            <p:cNvGrpSpPr/>
            <p:nvPr/>
          </p:nvGrpSpPr>
          <p:grpSpPr>
            <a:xfrm>
              <a:off x="3743633" y="683983"/>
              <a:ext cx="1514167" cy="4465861"/>
              <a:chOff x="3743633" y="683983"/>
              <a:chExt cx="1514167" cy="4465861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5257800" y="683983"/>
                <a:ext cx="0" cy="4465861"/>
              </a:xfrm>
              <a:prstGeom prst="line">
                <a:avLst/>
              </a:prstGeom>
              <a:ln w="127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>
                <a:stCxn id="49" idx="3"/>
              </p:cNvCxnSpPr>
              <p:nvPr/>
            </p:nvCxnSpPr>
            <p:spPr>
              <a:xfrm>
                <a:off x="3743633" y="5149844"/>
                <a:ext cx="1514167" cy="0"/>
              </a:xfrm>
              <a:prstGeom prst="line">
                <a:avLst/>
              </a:prstGeom>
              <a:ln w="12700">
                <a:solidFill>
                  <a:schemeClr val="accent3">
                    <a:lumMod val="50000"/>
                  </a:schemeClr>
                </a:solidFill>
                <a:headEnd type="oval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7" name="Group 186"/>
          <p:cNvGrpSpPr/>
          <p:nvPr/>
        </p:nvGrpSpPr>
        <p:grpSpPr>
          <a:xfrm>
            <a:off x="2975486" y="683983"/>
            <a:ext cx="3120514" cy="2061078"/>
            <a:chOff x="2975486" y="683983"/>
            <a:chExt cx="3120514" cy="2061078"/>
          </a:xfrm>
        </p:grpSpPr>
        <p:cxnSp>
          <p:nvCxnSpPr>
            <p:cNvPr id="69" name="Straight Connector 68"/>
            <p:cNvCxnSpPr>
              <a:endCxn id="165" idx="1"/>
            </p:cNvCxnSpPr>
            <p:nvPr/>
          </p:nvCxnSpPr>
          <p:spPr>
            <a:xfrm>
              <a:off x="4191000" y="2126142"/>
              <a:ext cx="1905000" cy="0"/>
            </a:xfrm>
            <a:prstGeom prst="line">
              <a:avLst/>
            </a:prstGeom>
            <a:ln w="12700"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2975486" y="683983"/>
              <a:ext cx="3044314" cy="2061078"/>
            </a:xfrm>
            <a:prstGeom prst="line">
              <a:avLst/>
            </a:prstGeom>
            <a:ln w="12700"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6" name="Straight Connector 95"/>
          <p:cNvCxnSpPr/>
          <p:nvPr/>
        </p:nvCxnSpPr>
        <p:spPr>
          <a:xfrm flipH="1">
            <a:off x="3686448" y="2745061"/>
            <a:ext cx="2333352" cy="2891761"/>
          </a:xfrm>
          <a:prstGeom prst="line">
            <a:avLst/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Rounded Rectangle 213"/>
          <p:cNvSpPr/>
          <p:nvPr/>
        </p:nvSpPr>
        <p:spPr>
          <a:xfrm>
            <a:off x="7866113" y="3278419"/>
            <a:ext cx="1220457" cy="60778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17475" indent="-117475">
              <a:buAutoNum type="arabicPeriod"/>
            </a:pPr>
            <a:r>
              <a:rPr lang="th-TH" sz="800" dirty="0" smtClean="0">
                <a:solidFill>
                  <a:srgbClr val="FF33CC"/>
                </a:solidFill>
                <a:latin typeface="TH SarabunIT๙" pitchFamily="34" charset="-34"/>
                <a:cs typeface="TH SarabunIT๙" pitchFamily="34" charset="-34"/>
              </a:rPr>
              <a:t>พัฒนาโครงสร้างพื้นฐานขับเคลื่อนภาคส่วนสำคัญ</a:t>
            </a:r>
          </a:p>
          <a:p>
            <a:pPr marL="117475" indent="-117475">
              <a:buAutoNum type="arabicPeriod"/>
            </a:pPr>
            <a:r>
              <a:rPr lang="th-TH" sz="800" dirty="0" smtClean="0">
                <a:solidFill>
                  <a:srgbClr val="FF33CC"/>
                </a:solidFill>
                <a:latin typeface="TH SarabunIT๙" pitchFamily="34" charset="-34"/>
                <a:cs typeface="TH SarabunIT๙" pitchFamily="34" charset="-34"/>
              </a:rPr>
              <a:t>เชื่อมโยงภูมิภาค</a:t>
            </a:r>
          </a:p>
          <a:p>
            <a:pPr marL="117475" indent="-117475">
              <a:buAutoNum type="arabicPeriod"/>
            </a:pPr>
            <a:r>
              <a:rPr lang="th-TH" sz="800" dirty="0" smtClean="0">
                <a:solidFill>
                  <a:srgbClr val="FF33CC"/>
                </a:solidFill>
                <a:latin typeface="TH SarabunIT๙" pitchFamily="34" charset="-34"/>
                <a:cs typeface="TH SarabunIT๙" pitchFamily="34" charset="-34"/>
              </a:rPr>
              <a:t>ปรับปรุงและพัฒนาระบบกำกับดูแลด้านเศรษฐกิจ</a:t>
            </a:r>
          </a:p>
        </p:txBody>
      </p:sp>
      <p:cxnSp>
        <p:nvCxnSpPr>
          <p:cNvPr id="139" name="Straight Connector 138"/>
          <p:cNvCxnSpPr/>
          <p:nvPr/>
        </p:nvCxnSpPr>
        <p:spPr>
          <a:xfrm>
            <a:off x="3800782" y="1708770"/>
            <a:ext cx="890434" cy="0"/>
          </a:xfrm>
          <a:prstGeom prst="line">
            <a:avLst/>
          </a:prstGeom>
          <a:ln w="19050">
            <a:solidFill>
              <a:srgbClr val="FF66CC"/>
            </a:solidFill>
            <a:prstDash val="sysDot"/>
            <a:headEnd type="diamond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7" name="Group 156"/>
          <p:cNvGrpSpPr/>
          <p:nvPr/>
        </p:nvGrpSpPr>
        <p:grpSpPr>
          <a:xfrm>
            <a:off x="2890684" y="578265"/>
            <a:ext cx="3163544" cy="3006468"/>
            <a:chOff x="2890684" y="578265"/>
            <a:chExt cx="3163544" cy="3006468"/>
          </a:xfrm>
        </p:grpSpPr>
        <p:cxnSp>
          <p:nvCxnSpPr>
            <p:cNvPr id="110" name="Straight Connector 109"/>
            <p:cNvCxnSpPr/>
            <p:nvPr/>
          </p:nvCxnSpPr>
          <p:spPr>
            <a:xfrm>
              <a:off x="4691216" y="790081"/>
              <a:ext cx="0" cy="2789031"/>
            </a:xfrm>
            <a:prstGeom prst="line">
              <a:avLst/>
            </a:prstGeom>
            <a:ln w="19050">
              <a:solidFill>
                <a:srgbClr val="FF66CC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>
              <a:endCxn id="168" idx="1"/>
            </p:cNvCxnSpPr>
            <p:nvPr/>
          </p:nvCxnSpPr>
          <p:spPr>
            <a:xfrm flipV="1">
              <a:off x="4691216" y="3583473"/>
              <a:ext cx="1363012" cy="1260"/>
            </a:xfrm>
            <a:prstGeom prst="line">
              <a:avLst/>
            </a:prstGeom>
            <a:ln w="19050">
              <a:solidFill>
                <a:srgbClr val="FF66CC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Right Bracket 113"/>
            <p:cNvSpPr/>
            <p:nvPr/>
          </p:nvSpPr>
          <p:spPr>
            <a:xfrm>
              <a:off x="2890684" y="578265"/>
              <a:ext cx="547841" cy="412335"/>
            </a:xfrm>
            <a:prstGeom prst="rightBracket">
              <a:avLst/>
            </a:prstGeom>
            <a:ln w="19050">
              <a:solidFill>
                <a:srgbClr val="FF66CC"/>
              </a:solidFill>
              <a:prstDash val="sysDot"/>
              <a:headEnd type="diamond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117" name="Straight Connector 116"/>
            <p:cNvCxnSpPr>
              <a:stCxn id="114" idx="2"/>
            </p:cNvCxnSpPr>
            <p:nvPr/>
          </p:nvCxnSpPr>
          <p:spPr>
            <a:xfrm flipV="1">
              <a:off x="3438525" y="784432"/>
              <a:ext cx="1252691" cy="1"/>
            </a:xfrm>
            <a:prstGeom prst="line">
              <a:avLst/>
            </a:prstGeom>
            <a:ln w="19050">
              <a:solidFill>
                <a:srgbClr val="FF66CC"/>
              </a:solidFill>
              <a:prstDash val="sysDot"/>
              <a:head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>
              <a:off x="2910348" y="3200599"/>
              <a:ext cx="1780868" cy="0"/>
            </a:xfrm>
            <a:prstGeom prst="line">
              <a:avLst/>
            </a:prstGeom>
            <a:ln w="19050">
              <a:solidFill>
                <a:srgbClr val="FF66CC"/>
              </a:solidFill>
              <a:prstDash val="sysDot"/>
              <a:head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flipV="1">
              <a:off x="4191000" y="2357302"/>
              <a:ext cx="500216" cy="4898"/>
            </a:xfrm>
            <a:prstGeom prst="line">
              <a:avLst/>
            </a:prstGeom>
            <a:ln w="19050">
              <a:solidFill>
                <a:srgbClr val="FF66CC"/>
              </a:solidFill>
              <a:prstDash val="sysDot"/>
              <a:head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8" name="Rounded Rectangle 287"/>
          <p:cNvSpPr/>
          <p:nvPr/>
        </p:nvSpPr>
        <p:spPr>
          <a:xfrm>
            <a:off x="6054228" y="4223194"/>
            <a:ext cx="1752600" cy="946155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cs typeface="+mj-cs"/>
              </a:rPr>
              <a:t>Support Factor &amp; Strategy Driver</a:t>
            </a:r>
            <a:endParaRPr lang="th-TH" sz="1600" b="1" dirty="0">
              <a:cs typeface="+mj-cs"/>
            </a:endParaRPr>
          </a:p>
        </p:txBody>
      </p:sp>
      <p:sp>
        <p:nvSpPr>
          <p:cNvPr id="289" name="Rounded Rectangle 288"/>
          <p:cNvSpPr/>
          <p:nvPr/>
        </p:nvSpPr>
        <p:spPr>
          <a:xfrm>
            <a:off x="6621129" y="5204462"/>
            <a:ext cx="1532271" cy="86471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17475" indent="-117475">
              <a:buAutoNum type="arabicPeriod"/>
            </a:pPr>
            <a:r>
              <a:rPr lang="th-TH" sz="800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กฎหมาย กฎระเบียบ</a:t>
            </a:r>
          </a:p>
          <a:p>
            <a:pPr marL="117475" indent="-117475">
              <a:buAutoNum type="arabicPeriod"/>
            </a:pPr>
            <a:r>
              <a:rPr lang="th-TH" sz="800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ปรับปรุงองค์กรรัฐ</a:t>
            </a:r>
          </a:p>
          <a:p>
            <a:pPr marL="117475" indent="-117475">
              <a:buAutoNum type="arabicPeriod"/>
            </a:pPr>
            <a:r>
              <a:rPr lang="th-TH" sz="800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ระบบบริหารขับเคลื่อนนโยบาย              และยุทธศาสตร์</a:t>
            </a:r>
          </a:p>
          <a:p>
            <a:pPr marL="117475" indent="-117475">
              <a:buAutoNum type="arabicPeriod"/>
            </a:pPr>
            <a:r>
              <a:rPr lang="th-TH" sz="800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เทคโนโลยีสนับสนุน</a:t>
            </a:r>
            <a:r>
              <a:rPr lang="th-TH" sz="80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การทำงาน</a:t>
            </a:r>
            <a:endParaRPr lang="th-TH" sz="800" dirty="0" smtClean="0">
              <a:solidFill>
                <a:srgbClr val="FF0000"/>
              </a:solidFill>
              <a:latin typeface="TH SarabunIT๙" pitchFamily="34" charset="-34"/>
              <a:cs typeface="TH SarabunIT๙" pitchFamily="34" charset="-34"/>
            </a:endParaRPr>
          </a:p>
          <a:p>
            <a:pPr marL="117475" indent="-117475">
              <a:buAutoNum type="arabicPeriod"/>
            </a:pPr>
            <a:r>
              <a:rPr lang="en-US" sz="800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HR + R&amp;D</a:t>
            </a:r>
          </a:p>
          <a:p>
            <a:pPr marL="117475" indent="-117475">
              <a:buAutoNum type="arabicPeriod"/>
            </a:pPr>
            <a:r>
              <a:rPr lang="th-TH" sz="800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โปร่งใส</a:t>
            </a:r>
          </a:p>
        </p:txBody>
      </p:sp>
      <p:grpSp>
        <p:nvGrpSpPr>
          <p:cNvPr id="300" name="Group 299"/>
          <p:cNvGrpSpPr/>
          <p:nvPr/>
        </p:nvGrpSpPr>
        <p:grpSpPr>
          <a:xfrm>
            <a:off x="3352800" y="5257801"/>
            <a:ext cx="4343400" cy="1292259"/>
            <a:chOff x="3352800" y="5257801"/>
            <a:chExt cx="4343400" cy="1292259"/>
          </a:xfrm>
        </p:grpSpPr>
        <p:cxnSp>
          <p:nvCxnSpPr>
            <p:cNvPr id="297" name="Straight Arrow Connector 296"/>
            <p:cNvCxnSpPr/>
            <p:nvPr/>
          </p:nvCxnSpPr>
          <p:spPr>
            <a:xfrm>
              <a:off x="7162800" y="5929539"/>
              <a:ext cx="533400" cy="396864"/>
            </a:xfrm>
            <a:prstGeom prst="straightConnector1">
              <a:avLst/>
            </a:prstGeom>
            <a:ln w="9525">
              <a:solidFill>
                <a:srgbClr val="C0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1" name="Left Brace 190"/>
            <p:cNvSpPr/>
            <p:nvPr/>
          </p:nvSpPr>
          <p:spPr>
            <a:xfrm>
              <a:off x="6621130" y="5410200"/>
              <a:ext cx="122570" cy="454346"/>
            </a:xfrm>
            <a:prstGeom prst="leftBrace">
              <a:avLst/>
            </a:prstGeom>
            <a:ln w="9525"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291" name="Straight Arrow Connector 290"/>
            <p:cNvCxnSpPr>
              <a:endCxn id="52" idx="3"/>
            </p:cNvCxnSpPr>
            <p:nvPr/>
          </p:nvCxnSpPr>
          <p:spPr>
            <a:xfrm flipH="1">
              <a:off x="3352800" y="5551393"/>
              <a:ext cx="3268329" cy="640847"/>
            </a:xfrm>
            <a:prstGeom prst="straightConnector1">
              <a:avLst/>
            </a:prstGeom>
            <a:ln w="9525">
              <a:solidFill>
                <a:srgbClr val="C0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Arrow Connector 292"/>
            <p:cNvCxnSpPr/>
            <p:nvPr/>
          </p:nvCxnSpPr>
          <p:spPr>
            <a:xfrm flipH="1">
              <a:off x="3515034" y="5257801"/>
              <a:ext cx="3167381" cy="1144561"/>
            </a:xfrm>
            <a:prstGeom prst="straightConnector1">
              <a:avLst/>
            </a:prstGeom>
            <a:ln w="9525">
              <a:solidFill>
                <a:srgbClr val="C0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Straight Arrow Connector 294"/>
            <p:cNvCxnSpPr/>
            <p:nvPr/>
          </p:nvCxnSpPr>
          <p:spPr>
            <a:xfrm flipH="1">
              <a:off x="5101021" y="6069181"/>
              <a:ext cx="1829507" cy="480879"/>
            </a:xfrm>
            <a:prstGeom prst="straightConnector1">
              <a:avLst/>
            </a:prstGeom>
            <a:ln w="9525">
              <a:solidFill>
                <a:srgbClr val="C0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3" name="TextBox 302"/>
          <p:cNvSpPr txBox="1"/>
          <p:nvPr/>
        </p:nvSpPr>
        <p:spPr>
          <a:xfrm>
            <a:off x="3541773" y="476978"/>
            <a:ext cx="17083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แก้ไขปัญหาความมั่นคงเร่งด่วน</a:t>
            </a:r>
            <a:endParaRPr lang="th-TH" sz="1400" b="1" dirty="0">
              <a:solidFill>
                <a:srgbClr val="00206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04" name="TextBox 303"/>
          <p:cNvSpPr txBox="1"/>
          <p:nvPr/>
        </p:nvSpPr>
        <p:spPr>
          <a:xfrm>
            <a:off x="3694173" y="1371600"/>
            <a:ext cx="1563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schemeClr val="accent6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อุตสาหกรรมที่มีศักยภาพ</a:t>
            </a:r>
            <a:endParaRPr lang="th-TH" sz="1400" b="1" dirty="0">
              <a:solidFill>
                <a:schemeClr val="accent6">
                  <a:lumMod val="50000"/>
                </a:schemeClr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05" name="TextBox 304"/>
          <p:cNvSpPr txBox="1"/>
          <p:nvPr/>
        </p:nvSpPr>
        <p:spPr>
          <a:xfrm>
            <a:off x="3485387" y="1752600"/>
            <a:ext cx="7818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schemeClr val="accent6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ท่องเที่ยว</a:t>
            </a:r>
            <a:endParaRPr lang="th-TH" sz="1400" b="1" dirty="0">
              <a:solidFill>
                <a:schemeClr val="accent6">
                  <a:lumMod val="50000"/>
                </a:schemeClr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06" name="TextBox 305"/>
          <p:cNvSpPr txBox="1"/>
          <p:nvPr/>
        </p:nvSpPr>
        <p:spPr>
          <a:xfrm>
            <a:off x="3200400" y="2054423"/>
            <a:ext cx="10819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schemeClr val="accent6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ศก. ความเจริญ</a:t>
            </a:r>
            <a:endParaRPr lang="th-TH" sz="1400" b="1" dirty="0">
              <a:solidFill>
                <a:schemeClr val="accent6">
                  <a:lumMod val="50000"/>
                </a:schemeClr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07" name="TextBox 306"/>
          <p:cNvSpPr txBox="1"/>
          <p:nvPr/>
        </p:nvSpPr>
        <p:spPr>
          <a:xfrm>
            <a:off x="3515591" y="2359223"/>
            <a:ext cx="6754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>
                <a:solidFill>
                  <a:schemeClr val="accent6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Logistics</a:t>
            </a:r>
            <a:endParaRPr lang="th-TH" sz="1400" b="1" dirty="0">
              <a:solidFill>
                <a:schemeClr val="accent6">
                  <a:lumMod val="50000"/>
                </a:schemeClr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08" name="TextBox 307"/>
          <p:cNvSpPr txBox="1"/>
          <p:nvPr/>
        </p:nvSpPr>
        <p:spPr>
          <a:xfrm>
            <a:off x="3717849" y="2938790"/>
            <a:ext cx="13113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EEC &amp; SEZ</a:t>
            </a:r>
            <a:endParaRPr lang="th-TH" sz="1400" b="1" dirty="0">
              <a:solidFill>
                <a:schemeClr val="accent6">
                  <a:lumMod val="50000"/>
                </a:schemeClr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09" name="TextBox 308"/>
          <p:cNvSpPr txBox="1"/>
          <p:nvPr/>
        </p:nvSpPr>
        <p:spPr>
          <a:xfrm>
            <a:off x="4281410" y="4860036"/>
            <a:ext cx="8196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schemeClr val="accent5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สังคมผู้สูงวัย</a:t>
            </a:r>
            <a:endParaRPr lang="th-TH" sz="1400" b="1" dirty="0">
              <a:solidFill>
                <a:schemeClr val="accent5">
                  <a:lumMod val="50000"/>
                </a:schemeClr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10" name="TextBox 309"/>
          <p:cNvSpPr txBox="1"/>
          <p:nvPr/>
        </p:nvSpPr>
        <p:spPr>
          <a:xfrm>
            <a:off x="5101021" y="5715000"/>
            <a:ext cx="164267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schemeClr val="accent2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- สภาพแวดล้อมภาครัฐ</a:t>
            </a:r>
          </a:p>
          <a:p>
            <a:r>
              <a:rPr lang="th-TH" sz="1400" b="1" dirty="0" smtClean="0">
                <a:solidFill>
                  <a:schemeClr val="accent2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- การทำงานภาครัฐ</a:t>
            </a:r>
          </a:p>
          <a:p>
            <a:r>
              <a:rPr lang="th-TH" sz="1400" b="1" dirty="0" smtClean="0">
                <a:solidFill>
                  <a:schemeClr val="accent2">
                    <a:lumMod val="75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- แก้ปัญหาทุจริต</a:t>
            </a:r>
            <a:endParaRPr lang="th-TH" sz="1400" b="1" dirty="0">
              <a:solidFill>
                <a:schemeClr val="accent2">
                  <a:lumMod val="75000"/>
                </a:schemeClr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19" name="TextBox 318"/>
          <p:cNvSpPr txBox="1"/>
          <p:nvPr/>
        </p:nvSpPr>
        <p:spPr>
          <a:xfrm>
            <a:off x="4267200" y="5407223"/>
            <a:ext cx="1357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schemeClr val="accent3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บริหารจัดการมลพิษ</a:t>
            </a:r>
            <a:endParaRPr lang="th-TH" sz="1400" b="1" dirty="0">
              <a:solidFill>
                <a:schemeClr val="accent3">
                  <a:lumMod val="50000"/>
                </a:schemeClr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cxnSp>
        <p:nvCxnSpPr>
          <p:cNvPr id="194" name="Straight Connector 193"/>
          <p:cNvCxnSpPr/>
          <p:nvPr/>
        </p:nvCxnSpPr>
        <p:spPr>
          <a:xfrm>
            <a:off x="4128369" y="2025644"/>
            <a:ext cx="0" cy="59969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>
            <a:stCxn id="35" idx="3"/>
          </p:cNvCxnSpPr>
          <p:nvPr/>
        </p:nvCxnSpPr>
        <p:spPr>
          <a:xfrm>
            <a:off x="3362632" y="2629831"/>
            <a:ext cx="761999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/>
          <p:cNvCxnSpPr>
            <a:endCxn id="33" idx="3"/>
          </p:cNvCxnSpPr>
          <p:nvPr/>
        </p:nvCxnSpPr>
        <p:spPr>
          <a:xfrm flipH="1">
            <a:off x="2867333" y="2025644"/>
            <a:ext cx="1251203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/>
          <p:cNvCxnSpPr>
            <a:stCxn id="34" idx="3"/>
          </p:cNvCxnSpPr>
          <p:nvPr/>
        </p:nvCxnSpPr>
        <p:spPr>
          <a:xfrm>
            <a:off x="3164604" y="2324733"/>
            <a:ext cx="963765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>
            <a:endCxn id="307" idx="3"/>
          </p:cNvCxnSpPr>
          <p:nvPr/>
        </p:nvCxnSpPr>
        <p:spPr>
          <a:xfrm flipH="1" flipV="1">
            <a:off x="4191000" y="2513112"/>
            <a:ext cx="1066800" cy="1488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5" name="TextBox 344"/>
          <p:cNvSpPr txBox="1"/>
          <p:nvPr/>
        </p:nvSpPr>
        <p:spPr>
          <a:xfrm>
            <a:off x="3505200" y="149423"/>
            <a:ext cx="19756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srgbClr val="00B0F0"/>
                </a:solidFill>
                <a:latin typeface="TH SarabunIT๙" pitchFamily="34" charset="-34"/>
                <a:cs typeface="TH SarabunIT๙" pitchFamily="34" charset="-34"/>
              </a:rPr>
              <a:t>ประเด็นเร่งด่วนที่เกี่ยวข้องกับ </a:t>
            </a:r>
            <a:r>
              <a:rPr lang="th-TH" sz="1400" b="1" dirty="0" err="1" smtClean="0">
                <a:solidFill>
                  <a:srgbClr val="00B0F0"/>
                </a:solidFill>
                <a:latin typeface="TH SarabunIT๙" pitchFamily="34" charset="-34"/>
                <a:cs typeface="TH SarabunIT๙" pitchFamily="34" charset="-34"/>
              </a:rPr>
              <a:t>คค</a:t>
            </a:r>
            <a:r>
              <a:rPr lang="th-TH" sz="1400" b="1" dirty="0" smtClean="0">
                <a:solidFill>
                  <a:srgbClr val="00B0F0"/>
                </a:solidFill>
                <a:latin typeface="TH SarabunIT๙" pitchFamily="34" charset="-34"/>
                <a:cs typeface="TH SarabunIT๙" pitchFamily="34" charset="-34"/>
              </a:rPr>
              <a:t>.</a:t>
            </a:r>
            <a:endParaRPr lang="th-TH" sz="1400" b="1" dirty="0">
              <a:solidFill>
                <a:srgbClr val="00B0F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304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</TotalTime>
  <Words>297</Words>
  <Application>Microsoft Office PowerPoint</Application>
  <PresentationFormat>นำเสนอทางหน้าจอ (4:3)</PresentationFormat>
  <Paragraphs>70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8" baseType="lpstr">
      <vt:lpstr>Angsana New</vt:lpstr>
      <vt:lpstr>AngsanaUPC</vt:lpstr>
      <vt:lpstr>Arial</vt:lpstr>
      <vt:lpstr>Calibri</vt:lpstr>
      <vt:lpstr>Cordia New</vt:lpstr>
      <vt:lpstr>TH SarabunIT๙</vt:lpstr>
      <vt:lpstr>Office Theme</vt:lpstr>
      <vt:lpstr>งานนำเสนอ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pimpa.s</dc:creator>
  <cp:lastModifiedBy>thanchanok</cp:lastModifiedBy>
  <cp:revision>66</cp:revision>
  <cp:lastPrinted>2019-01-17T08:28:01Z</cp:lastPrinted>
  <dcterms:created xsi:type="dcterms:W3CDTF">2018-12-20T03:53:45Z</dcterms:created>
  <dcterms:modified xsi:type="dcterms:W3CDTF">2019-01-29T09:01:40Z</dcterms:modified>
</cp:coreProperties>
</file>