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7"/>
  </p:notesMasterIdLst>
  <p:handoutMasterIdLst>
    <p:handoutMasterId r:id="rId18"/>
  </p:handoutMasterIdLst>
  <p:sldIdLst>
    <p:sldId id="522" r:id="rId3"/>
    <p:sldId id="523" r:id="rId4"/>
    <p:sldId id="524" r:id="rId5"/>
    <p:sldId id="525" r:id="rId6"/>
    <p:sldId id="526" r:id="rId7"/>
    <p:sldId id="527" r:id="rId8"/>
    <p:sldId id="528" r:id="rId9"/>
    <p:sldId id="256" r:id="rId10"/>
    <p:sldId id="532" r:id="rId11"/>
    <p:sldId id="533" r:id="rId12"/>
    <p:sldId id="260" r:id="rId13"/>
    <p:sldId id="529" r:id="rId14"/>
    <p:sldId id="530" r:id="rId15"/>
    <p:sldId id="531" r:id="rId16"/>
  </p:sldIdLst>
  <p:sldSz cx="12192000" cy="6858000"/>
  <p:notesSz cx="6802438" cy="99361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0980A9-48DE-460D-9691-E1E4B4B50F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61F073-6059-43F3-9A09-13B5010A4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3341" y="0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B391182B-3B03-40CE-B8E7-508FEBAA8BA6}" type="datetimeFigureOut">
              <a:rPr lang="th-TH" smtClean="0"/>
              <a:t>29/01/62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59CE8-6C61-46E9-8077-3CFF57B883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7848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601C65-0876-4813-8EAE-A299173B2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3341" y="9437848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E97E3F11-0DA0-4E08-9E0F-EF68859514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776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341" y="0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B70606CB-24FC-440B-A186-17105AFEDF1D}" type="datetimeFigureOut">
              <a:rPr lang="th-TH" smtClean="0"/>
              <a:t>29/01/62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1611"/>
            <a:ext cx="5441316" cy="391193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7848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341" y="9437848"/>
            <a:ext cx="2947512" cy="49831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94BE8A6F-94BB-48FC-BC17-A4124675E2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063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2B85-49AF-4513-93E9-54517EA3CE28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3468C-CB80-4CE1-B4DD-DA3A2721338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6271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FE0A-3EF8-4618-ACBD-B3D2334803F6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D861-58CA-42BA-ADF8-B3BCF6131F6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1190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E152-6274-44CE-9373-2DECE733AE82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5A37F-C2B3-4ADE-A975-83001E4C0BE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5875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885-C563-48FC-AB20-7611959C5B28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470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BDA0-17BB-46C6-8F8A-481D02849BC1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04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713E-D727-4E9E-A05E-53617CC49BDD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61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FE1-8C52-4852-8B86-CA7C84E17661}" type="datetime1">
              <a:rPr lang="th-TH" smtClean="0"/>
              <a:t>29/01/62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45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9E05-8593-4D50-9AFE-DAED5327A33F}" type="datetime1">
              <a:rPr lang="th-TH" smtClean="0"/>
              <a:t>29/01/62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69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5CD-D9D8-439C-9757-120696057CE5}" type="datetime1">
              <a:rPr lang="th-TH" smtClean="0"/>
              <a:t>29/01/62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46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8E29-427A-4877-94FA-D92B2CF930E0}" type="datetime1">
              <a:rPr lang="th-TH" smtClean="0"/>
              <a:t>29/01/62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5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2290-71FF-455A-B950-1ED5A9901E88}" type="datetime1">
              <a:rPr lang="th-TH" smtClean="0"/>
              <a:t>29/01/62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7012-7E33-433F-B747-84A68634BF27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5C3C2-F4C5-4DEE-87EC-C51A6032E25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6818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2F33-E654-4332-B524-963F37FEE461}" type="datetime1">
              <a:rPr lang="th-TH" smtClean="0"/>
              <a:t>29/01/62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61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AB23-4950-4769-9DEE-E4C52D104C63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72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E52-B481-4CA9-8625-8C87A5F915DC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766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D4EF-77B5-442F-B115-6C0D837C6A9D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105B0-81BA-461E-879A-28DD36FB174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2931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B4F2-B0D4-477D-85BB-4FAA603C49DD}" type="datetime1">
              <a:rPr lang="th-TH" smtClean="0"/>
              <a:t>29/01/62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260EA-0864-4B78-A8A2-8DD1F4842BC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906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1A6C-7327-4988-8887-90FD2F5777D0}" type="datetime1">
              <a:rPr lang="th-TH" smtClean="0"/>
              <a:t>29/01/62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47C3-9A6E-4EB1-AE09-BCDF97975E5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963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D56C-9E48-4387-A37B-23855B10FB3B}" type="datetime1">
              <a:rPr lang="th-TH" smtClean="0"/>
              <a:t>29/01/62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03D8-A857-4A17-85EC-F0AA4822CDF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657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F717-A9B4-49BA-976E-1E18C44B8F7F}" type="datetime1">
              <a:rPr lang="th-TH" smtClean="0"/>
              <a:t>29/01/62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001E6-ED9F-421F-BF2D-C24B991699B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3212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86A7-C069-4F72-BA07-353797D2BF5A}" type="datetime1">
              <a:rPr lang="th-TH" smtClean="0"/>
              <a:t>29/01/62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D9F7-237A-4C9F-845C-D28DF97EC55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443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99BA-C59D-453C-9B84-43C15080A7C3}" type="datetime1">
              <a:rPr lang="th-TH" smtClean="0"/>
              <a:t>29/01/62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B8E5-DC02-4D8A-823B-4647DAFA9C9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031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A3E18-4DEF-46AA-9EE3-819FE4C6ADB6}" type="datetime1">
              <a:rPr lang="th-TH" smtClean="0"/>
              <a:t>29/01/62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A473E3-F0BE-4847-950F-D7E8BD5D585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2310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0E83-C92D-4EDB-817F-AF6B9B7EAD30}" type="datetime1">
              <a:rPr lang="th-TH" smtClean="0"/>
              <a:t>29/01/62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B955-9DF8-4DBF-AEA3-5AF78B0A3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18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1999" cy="6022428"/>
          </a:xfrm>
          <a:prstGeom prst="rect">
            <a:avLst/>
          </a:prstGeom>
          <a:gradFill flip="none" rotWithShape="1">
            <a:gsLst>
              <a:gs pos="0">
                <a:srgbClr val="7E0000">
                  <a:shade val="30000"/>
                  <a:satMod val="115000"/>
                </a:srgbClr>
              </a:gs>
              <a:gs pos="50000">
                <a:srgbClr val="7E0000">
                  <a:shade val="67500"/>
                  <a:satMod val="115000"/>
                </a:srgbClr>
              </a:gs>
              <a:gs pos="100000">
                <a:srgbClr val="7E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132" name="Title 1"/>
          <p:cNvSpPr>
            <a:spLocks noGrp="1"/>
          </p:cNvSpPr>
          <p:nvPr>
            <p:ph type="ctrTitle"/>
          </p:nvPr>
        </p:nvSpPr>
        <p:spPr>
          <a:xfrm>
            <a:off x="3435975" y="463740"/>
            <a:ext cx="8328493" cy="4248150"/>
          </a:xfrm>
        </p:spPr>
        <p:txBody>
          <a:bodyPr rtlCol="0" anchor="t">
            <a:noAutofit/>
          </a:bodyPr>
          <a:lstStyle/>
          <a:p>
            <a:pPr>
              <a:spcAft>
                <a:spcPts val="0"/>
              </a:spcAft>
              <a:tabLst>
                <a:tab pos="1371600" algn="l"/>
              </a:tabLst>
            </a:pP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th-TH" sz="5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(ร่าง) แผนแม่บทภายใต้ยุทธศาสตร์ชาติ</a:t>
            </a: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ที่เกี่ยวข้องกับกระทรวงคมนาคม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</a:t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/>
            </a:r>
            <a:b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Batang" panose="02030600000101010101" pitchFamily="18" charset="-127"/>
              <a:cs typeface="TH SarabunPSK" panose="020B0500040200020003" pitchFamily="34" charset="-34"/>
            </a:endParaRPr>
          </a:p>
        </p:txBody>
      </p:sp>
      <p:pic>
        <p:nvPicPr>
          <p:cNvPr id="37892" name="Picture 10" descr="http://www.dxplace.com/sites/default/files/logo_motc_gold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5" y="344280"/>
            <a:ext cx="2498071" cy="24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6028031"/>
            <a:ext cx="12191998" cy="829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016" y="6453952"/>
            <a:ext cx="12191999" cy="42860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  <a:shade val="30000"/>
                  <a:satMod val="115000"/>
                </a:srgbClr>
              </a:gs>
              <a:gs pos="50000">
                <a:srgbClr val="F79646">
                  <a:lumMod val="75000"/>
                  <a:shade val="67500"/>
                  <a:satMod val="115000"/>
                </a:srgbClr>
              </a:gs>
              <a:gs pos="100000">
                <a:srgbClr val="F79646">
                  <a:lumMod val="75000"/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2561</a:t>
            </a:r>
          </a:p>
        </p:txBody>
      </p:sp>
      <p:pic>
        <p:nvPicPr>
          <p:cNvPr id="1028" name="Picture 4" descr="13920929_1144755248921760_7429535334567736381_n"/>
          <p:cNvPicPr>
            <a:picLocks noChangeAspect="1" noChangeArrowheads="1"/>
          </p:cNvPicPr>
          <p:nvPr/>
        </p:nvPicPr>
        <p:blipFill rotWithShape="1">
          <a:blip r:embed="rId3" cstate="print"/>
          <a:srcRect r="2970"/>
          <a:stretch/>
        </p:blipFill>
        <p:spPr bwMode="auto">
          <a:xfrm>
            <a:off x="0" y="4040205"/>
            <a:ext cx="3086850" cy="1712871"/>
          </a:xfrm>
          <a:prstGeom prst="rect">
            <a:avLst/>
          </a:prstGeom>
          <a:noFill/>
        </p:spPr>
      </p:pic>
      <p:pic>
        <p:nvPicPr>
          <p:cNvPr id="1030" name="Picture 6" descr="ผลการค้นหารูปภาพสำหรับ มอเตอร์เวย์บางปะอิน-โคราช"/>
          <p:cNvPicPr>
            <a:picLocks noChangeAspect="1" noChangeArrowheads="1"/>
          </p:cNvPicPr>
          <p:nvPr/>
        </p:nvPicPr>
        <p:blipFill>
          <a:blip r:embed="rId4" cstate="print">
            <a:lum contrast="8000"/>
          </a:blip>
          <a:srcRect/>
          <a:stretch>
            <a:fillRect/>
          </a:stretch>
        </p:blipFill>
        <p:spPr bwMode="auto">
          <a:xfrm>
            <a:off x="3106587" y="4044300"/>
            <a:ext cx="3212394" cy="170877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EBBAE8-DB98-46AF-A133-41D1BC2E70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24707"/>
          <a:stretch/>
        </p:blipFill>
        <p:spPr>
          <a:xfrm>
            <a:off x="9499660" y="4049903"/>
            <a:ext cx="2684995" cy="1703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06BDF8-AB86-42B6-834D-7B0534732B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/>
        </p:blipFill>
        <p:spPr>
          <a:xfrm>
            <a:off x="6338718" y="4044300"/>
            <a:ext cx="3146805" cy="17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0" y="533400"/>
            <a:ext cx="2499852" cy="3933518"/>
            <a:chOff x="381000" y="666750"/>
            <a:chExt cx="2499852" cy="3933518"/>
          </a:xfrm>
        </p:grpSpPr>
        <p:sp>
          <p:nvSpPr>
            <p:cNvPr id="4" name="Right Arrow 3"/>
            <p:cNvSpPr/>
            <p:nvPr/>
          </p:nvSpPr>
          <p:spPr>
            <a:xfrm>
              <a:off x="381000" y="666750"/>
              <a:ext cx="2499852" cy="571500"/>
            </a:xfrm>
            <a:prstGeom prst="rightArrow">
              <a:avLst>
                <a:gd name="adj1" fmla="val 97312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18. เติบโตอย่างยั่งยืน (ทส.)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1219200"/>
              <a:ext cx="2499852" cy="338106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สร้างการเติบโตอย่างยั่งยืนบนสังคมเศรษฐกิจภาคทะเล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สร้างการเติบโตอย่างยั่งยืนบนสังคมที่เป็นมิตรต่อสภาพภูมิอากาศ</a:t>
              </a:r>
              <a:r>
                <a:rPr kumimoji="0" lang="th-TH" sz="2000" b="0" i="0" u="none" strike="noStrike" kern="1200" cap="none" spc="-7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มาตรฐานสากลและค่ามาตรฐานสากล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จัดการมลพิษที่มีผลกระทบต่อสิ่งแวดล้อม และสารเคมี                  ในภาคเกษตรทั้งระบบให้เป็นไปตามมาตรฐานสากลและ                ค่ามาตรฐานสากล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1995" y="567202"/>
            <a:ext cx="2514600" cy="2659626"/>
            <a:chOff x="3276600" y="388374"/>
            <a:chExt cx="2514600" cy="2659626"/>
          </a:xfrm>
        </p:grpSpPr>
        <p:sp>
          <p:nvSpPr>
            <p:cNvPr id="7" name="Rounded Rectangle 6"/>
            <p:cNvSpPr/>
            <p:nvPr/>
          </p:nvSpPr>
          <p:spPr>
            <a:xfrm>
              <a:off x="3276600" y="1025014"/>
              <a:ext cx="2514600" cy="202298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Times New Roman"/>
                  <a:cs typeface="TH SarabunIT๙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Times New Roman"/>
                  <a:cs typeface="TH SarabunIT๙"/>
                </a:rPr>
                <a:t>พัฒนาการจัดการน้ำเชิงลุ่มน้ำ                ทั้งระบบเพื่อเพิ่มความมั่นคง     ด้านน้ำของประเทศ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IT๙"/>
                  <a:sym typeface="Wingdings 2"/>
                </a:rPr>
                <a:t>อนุรักษ์และฟื้นฟูแม่น้ำลำคลองและแหล่งน้ำธรรมชาติ                      ทั่วประเทศ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276600" y="388374"/>
              <a:ext cx="2514600" cy="609600"/>
            </a:xfrm>
            <a:prstGeom prst="rightArrow">
              <a:avLst>
                <a:gd name="adj1" fmla="val 100000"/>
                <a:gd name="adj2" fmla="val 40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19. บริหารจัดการน้ำ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(</a:t>
              </a:r>
              <a:r>
                <a:rPr kumimoji="0" lang="th-TH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สนง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. บริหารจัดการน้ำ)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85128" y="567202"/>
            <a:ext cx="2842516" cy="2894439"/>
            <a:chOff x="6248401" y="365022"/>
            <a:chExt cx="2380116" cy="2894439"/>
          </a:xfrm>
        </p:grpSpPr>
        <p:sp>
          <p:nvSpPr>
            <p:cNvPr id="14" name="Rounded Rectangle 13"/>
            <p:cNvSpPr/>
            <p:nvPr/>
          </p:nvSpPr>
          <p:spPr>
            <a:xfrm>
              <a:off x="6248401" y="949347"/>
              <a:ext cx="2380116" cy="2310114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การพัฒนาบริการประชาชน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การบูรณาการเชื่อมโยงภาครัฐและ          การบริหารจัดการการเงินการคลัง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การปรับสมดุลภาครัฐ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การพัฒนาระบบบริหารงานภาครัฐ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การสร้างและพัฒนาบุคลากรภาครัฐ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48401" y="365022"/>
              <a:ext cx="2380116" cy="609600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20. บริการประชาชน ประสิทธิภาพภาครัฐ (กพร.)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42179" y="5010924"/>
            <a:ext cx="2499852" cy="1371600"/>
            <a:chOff x="6218903" y="4485969"/>
            <a:chExt cx="2499852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218903" y="5095569"/>
              <a:ext cx="2499852" cy="762000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การป้องกันการทุจริตและประพฤติมิชอบ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18903" y="4485969"/>
              <a:ext cx="2499852" cy="609600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21. ต่อต้านทุจริต (สนง.ปปช.)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61995" y="3644551"/>
            <a:ext cx="2514600" cy="1120878"/>
            <a:chOff x="366252" y="4648200"/>
            <a:chExt cx="2514600" cy="1120878"/>
          </a:xfrm>
        </p:grpSpPr>
        <p:sp>
          <p:nvSpPr>
            <p:cNvPr id="20" name="Rounded Rectangle 19"/>
            <p:cNvSpPr/>
            <p:nvPr/>
          </p:nvSpPr>
          <p:spPr>
            <a:xfrm>
              <a:off x="366252" y="5284840"/>
              <a:ext cx="2514600" cy="48423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การพัฒนากฎหมาย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66252" y="4648200"/>
              <a:ext cx="2514600" cy="609600"/>
            </a:xfrm>
            <a:prstGeom prst="rightArrow">
              <a:avLst>
                <a:gd name="adj1" fmla="val 100000"/>
                <a:gd name="adj2" fmla="val 40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22. พัฒนากฎหมายและ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กระบวนการยุติธรรม (</a:t>
              </a:r>
              <a:r>
                <a:rPr kumimoji="0" lang="th-TH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ยธ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.)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8565544" y="3669682"/>
            <a:ext cx="2539181" cy="7620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23. การวิจัยและพัฒนา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(วท.  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สกว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65543" y="4431683"/>
            <a:ext cx="2539181" cy="216063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ด้านเศรษฐกิจ (อุตสาหกรรม                  การบินและอวกาศ/ การขนส่งระบบราง)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ด้านสังคม (นวัตกรรมในการพัฒนาการบริหารจัดการภาครัฐ)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ด้านสิ่งแวดล้อม (การกัดเซาะชายฝั่ง)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50" y="3335661"/>
            <a:ext cx="562093" cy="56370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9" y="948559"/>
            <a:ext cx="579490" cy="579490"/>
          </a:xfrm>
          <a:prstGeom prst="rect">
            <a:avLst/>
          </a:prstGeom>
        </p:spPr>
      </p:pic>
      <p:pic>
        <p:nvPicPr>
          <p:cNvPr id="31" name="รูปภาพ 38"/>
          <p:cNvPicPr>
            <a:picLocks noChangeAspect="1"/>
          </p:cNvPicPr>
          <p:nvPr/>
        </p:nvPicPr>
        <p:blipFill>
          <a:blip r:embed="rId4" cstate="print">
            <a:duotone>
              <a:srgbClr val="7CCA6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947">
            <a:off x="1207805" y="269308"/>
            <a:ext cx="594844" cy="594844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3278">
            <a:off x="4697390" y="133626"/>
            <a:ext cx="720601" cy="720601"/>
          </a:xfrm>
          <a:prstGeom prst="rect">
            <a:avLst/>
          </a:prstGeom>
        </p:spPr>
      </p:pic>
      <p:pic>
        <p:nvPicPr>
          <p:cNvPr id="33" name="Picture 8" descr="https://d30y9cdsu7xlg0.cloudfront.net/png/11347-20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306" y="269780"/>
            <a:ext cx="490841" cy="4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06" y="3579348"/>
            <a:ext cx="640025" cy="6400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4071">
            <a:off x="1254396" y="4405205"/>
            <a:ext cx="940200" cy="940200"/>
          </a:xfrm>
          <a:prstGeom prst="rect">
            <a:avLst/>
          </a:prstGeom>
        </p:spPr>
      </p:pic>
      <p:sp>
        <p:nvSpPr>
          <p:cNvPr id="36" name="สี่เหลี่ยมผืนผ้ามุมมน 35"/>
          <p:cNvSpPr/>
          <p:nvPr/>
        </p:nvSpPr>
        <p:spPr>
          <a:xfrm>
            <a:off x="204538" y="91296"/>
            <a:ext cx="11839074" cy="661029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24C3EF-C44E-4367-93FE-BC42407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10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50834" y="1616225"/>
            <a:ext cx="8686800" cy="431390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การพัฒนาและใช้ประโยชน์สูงสุดของโครงสร้างพื้นฐานด้านถนน/ ราง/ น้ำ/ อากาศ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ระบบขนส่งสาธารณะในเมือง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พัฒนาและบูรณาการระบบการขนส่งทุกรูปแบบด้วยเทคโนโลยี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การพัฒนาและส่งเสริมระบบโลจิสติกส์ของประเทศ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57200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สิ่งอำนวยความสะดวกและศูนย์บริการโลจิสติกส์</a:t>
            </a:r>
          </a:p>
          <a:p>
            <a:pPr marL="457200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57200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srgbClr val="1F497D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2) เ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พิ่มประสิทธิภาพการบริหารจัดการโลจิสติกส์ตลอดโซ่อุปทาน</a:t>
            </a:r>
          </a:p>
          <a:p>
            <a:pPr marL="457200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457200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srgbClr val="1F497D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3) 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กระดับผู้ให้บริการโลจิสติกส์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การวิจัยและพัฒนา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ปฏิรูปองค์กรและปรับโครงสร้างการกำกับดูแลและการบริหารจัดการ และปรับปรุงกฎหมาย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32193" y="762000"/>
            <a:ext cx="9496540" cy="7620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แนวทางการพัฒนาโครงสร้างพื้นฐานด้านคมนาคมและระบบโลจิสติกส์  (คค.)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617834-E7E6-4013-B334-007A4F249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5" y="6151758"/>
            <a:ext cx="12222195" cy="706247"/>
          </a:xfrm>
          <a:prstGeom prst="rect">
            <a:avLst/>
          </a:prstGeom>
        </p:spPr>
      </p:pic>
      <p:pic>
        <p:nvPicPr>
          <p:cNvPr id="5" name="รูปภาพ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1205" y="3729985"/>
            <a:ext cx="665549" cy="665549"/>
          </a:xfrm>
          <a:prstGeom prst="rect">
            <a:avLst/>
          </a:prstGeom>
        </p:spPr>
      </p:pic>
      <p:pic>
        <p:nvPicPr>
          <p:cNvPr id="6" name="รูปภาพ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2184" y="4558185"/>
            <a:ext cx="683590" cy="683590"/>
          </a:xfrm>
          <a:prstGeom prst="rect">
            <a:avLst/>
          </a:prstGeom>
        </p:spPr>
      </p:pic>
      <p:pic>
        <p:nvPicPr>
          <p:cNvPr id="7" name="รูปภาพ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2671" y="2828100"/>
            <a:ext cx="684083" cy="684083"/>
          </a:xfrm>
          <a:prstGeom prst="rect">
            <a:avLst/>
          </a:prstGeom>
        </p:spPr>
      </p:pic>
      <p:pic>
        <p:nvPicPr>
          <p:cNvPr id="8" name="รูปภาพ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1205" y="1904453"/>
            <a:ext cx="665550" cy="665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7BFB9D-08B7-4687-9D37-C85C37F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11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7DDE1A-56F8-448E-BA25-8F960F9B0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AE8D7A0-47AE-466F-BFC3-3298D29F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6583" y="6400419"/>
            <a:ext cx="2844800" cy="365125"/>
          </a:xfrm>
        </p:spPr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12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0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9F55B5-9BCC-46FA-805C-F1872502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9D75A1-7B8B-4A48-8044-21C37850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13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49B20C-610B-41B7-98CE-71BBE0FA9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3" r="874" b="3132"/>
          <a:stretch/>
        </p:blipFill>
        <p:spPr>
          <a:xfrm>
            <a:off x="0" y="771181"/>
            <a:ext cx="12085504" cy="60868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DEBBF33-4998-48E5-9848-75ACDCB2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14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C4F344-EB2B-411D-9182-3E3C6AED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/>
              <a:pPr/>
              <a:t>2</a:t>
            </a:fld>
            <a:endParaRPr lang="en-US" alt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A785EE-8030-4DD7-876A-5F75340C4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11B4FB1A-1C67-4F07-905E-A2F2EC7925E5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3468C-CB80-4CE1-B4DD-DA3A2721338F}" type="slidenum">
              <a:rPr lang="en-US" altLang="th-TH" smtClean="0">
                <a:solidFill>
                  <a:schemeClr val="tx1"/>
                </a:solidFill>
              </a:rPr>
              <a:pPr/>
              <a:t>2</a:t>
            </a:fld>
            <a:endParaRPr lang="en-US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F3B925-55DB-49F7-B1CB-B1D6BDB9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/>
              <a:pPr/>
              <a:t>3</a:t>
            </a:fld>
            <a:endParaRPr lang="en-US" alt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16217D-ABBC-40FB-9F22-CF9552E2C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3"/>
          <a:stretch/>
        </p:blipFill>
        <p:spPr>
          <a:xfrm>
            <a:off x="0" y="136524"/>
            <a:ext cx="12192000" cy="6632154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E3C1A7AD-04E1-43A3-828C-77A1E3D41CBF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3468C-CB80-4CE1-B4DD-DA3A2721338F}" type="slidenum">
              <a:rPr lang="en-US" altLang="th-TH" smtClean="0">
                <a:solidFill>
                  <a:schemeClr val="tx1"/>
                </a:solidFill>
              </a:rPr>
              <a:pPr/>
              <a:t>3</a:t>
            </a:fld>
            <a:endParaRPr lang="en-US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2D08EC-19FC-46C6-92B7-B2240C2A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/>
              <a:pPr/>
              <a:t>4</a:t>
            </a:fld>
            <a:endParaRPr lang="en-US" alt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82C171-870E-4784-AB40-97F1F9A7F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8" b="3614"/>
          <a:stretch/>
        </p:blipFill>
        <p:spPr>
          <a:xfrm>
            <a:off x="0" y="826264"/>
            <a:ext cx="12192000" cy="5783855"/>
          </a:xfrm>
          <a:prstGeom prst="rect">
            <a:avLst/>
          </a:prstGeom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xmlns="" id="{D3EC0464-F644-462D-AD8B-69C45C9CD53B}"/>
              </a:ext>
            </a:extLst>
          </p:cNvPr>
          <p:cNvSpPr/>
          <p:nvPr/>
        </p:nvSpPr>
        <p:spPr>
          <a:xfrm>
            <a:off x="0" y="1"/>
            <a:ext cx="7623672" cy="82626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 (ร่าง) แผนแม่บทภายใต้ยุทธศาสตร์ชาติ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763C4DA8-F07F-4E32-B51B-E5F29BC02053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3468C-CB80-4CE1-B4DD-DA3A2721338F}" type="slidenum">
              <a:rPr lang="en-US" altLang="th-TH" smtClean="0">
                <a:solidFill>
                  <a:schemeClr val="tx1"/>
                </a:solidFill>
              </a:rPr>
              <a:pPr/>
              <a:t>4</a:t>
            </a:fld>
            <a:endParaRPr lang="en-US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89CAAA-1E97-4F48-8E0A-1F0C4A01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/>
              <a:pPr/>
              <a:t>5</a:t>
            </a:fld>
            <a:endParaRPr lang="en-US" alt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75B0D5-E7DD-4695-9574-A2F47EA99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9205244A-99B3-44DF-A4EC-288B1AEFB5CD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3468C-CB80-4CE1-B4DD-DA3A2721338F}" type="slidenum">
              <a:rPr lang="en-US" altLang="th-TH" smtClean="0">
                <a:solidFill>
                  <a:schemeClr val="tx1"/>
                </a:solidFill>
              </a:rPr>
              <a:pPr/>
              <a:t>5</a:t>
            </a:fld>
            <a:endParaRPr lang="en-US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7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0B1F58-4530-40C9-B400-D760495C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/>
              <a:pPr/>
              <a:t>6</a:t>
            </a:fld>
            <a:endParaRPr lang="en-US" alt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435F1-9D1B-4B74-809B-0253FFD4B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D58952B7-99A2-46D1-9847-5C8D2E642A51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3468C-CB80-4CE1-B4DD-DA3A2721338F}" type="slidenum">
              <a:rPr lang="en-US" altLang="th-TH" smtClean="0">
                <a:solidFill>
                  <a:schemeClr val="tx1"/>
                </a:solidFill>
              </a:rPr>
              <a:pPr/>
              <a:t>6</a:t>
            </a:fld>
            <a:endParaRPr lang="en-US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C8F88-5FB7-4D27-98A7-C4418580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9" y="913608"/>
            <a:ext cx="11854149" cy="915192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การประชุมคณะกรรมการยุทธศาสตร์ชาติ ครั้งที่ 5/2561 เมื่อวันที่ 30 พ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2561 โดยมี นรม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เป็นประธาน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มีมติที่ประชุม ดังนี้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0E14C-285F-485B-97C2-A4EA4902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5817"/>
            <a:ext cx="10972800" cy="4113630"/>
          </a:xfrm>
          <a:ln w="28575">
            <a:solidFill>
              <a:srgbClr val="FFC000"/>
            </a:solidFill>
          </a:ln>
        </p:spPr>
        <p:txBody>
          <a:bodyPr/>
          <a:lstStyle/>
          <a:p>
            <a:pPr marL="457200" indent="-457200" algn="thaiDist">
              <a:buAutoNum type="arabicParenBoth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เห็นชอบในหลักการ (ร่าง) แผนแม่บทภายใต้ยุทธศาสตร์ชาติ จำนวน 23 ฉบับ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และมอบหมายให้ สศช. ดำเนินการปรับ        (ร่าง) แผนแม่บทภายใต้ยุทธศาสตร์ชาติ จำนวน 23 ฉบับ ให้มีความสมบูรณ์ และครอบคลุม พร้อมทั้ง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ประสานหน่วยงานที่เกี่ยวข้องในการพิจารณาความครอบคลุมของ (ร่าง) แผนแม่บทฯ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และนำเสนอคณะกรรมการยุทธศาสตร์พิจารณาต่อไป</a:t>
            </a:r>
          </a:p>
          <a:p>
            <a:pPr marL="0" indent="0" algn="thaiDist">
              <a:buNone/>
            </a:pP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AutoNum type="arabicParenBoth" startAt="2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 สศช.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 สงป. ในการนำ (ร่าง) แผนแม่บทฯ ทั้ง 23 ฉบับ ไปประกอบ การจัดทำยุทธศาสตร์การจัดสรรงบประมาณ ปี 2563</a:t>
            </a:r>
          </a:p>
          <a:p>
            <a:pPr marL="0" indent="0" algn="thaiDist">
              <a:buNone/>
            </a:pP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2438" indent="-452438" algn="thaiDist">
              <a:buNone/>
              <a:tabLst>
                <a:tab pos="452438" algn="l"/>
              </a:tabLst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	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เห็นชอบในหลักการการกำหนดประเด็นการพัฒนาเร่งด่วนในช่วงระยะ 5 ปีแรกของยุทธศาสตร์ชาติ ใน 15 ประเด็น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b="1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 สศช. ประสานคณะกรรมการยุทธศาสตร์ชาติ หน่วยงานที่เกี่ยวข้อง และ สงป. ในการดำเนินการจัดทำรายละเอียด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แผนงาน/โครงการ ของ 15 ประเด็นการพัฒนาเร่งด่วนในช่วงระยะ 5 ปีแรกของยุทธศาสตร์ชาติ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และนำเสนอคณะกรรมการยุทธศาสตร์ชาติพิจารณาพร้อมกับ (ร่าง) แผนแม่บทฯ 23 ฉบับ (สมบูรณ์) ต่อไป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32123E-091F-4D9A-9AF9-644CFC7C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C3C2-F4C5-4DEE-87EC-C51A6032E25A}" type="slidenum">
              <a:rPr lang="en-US" altLang="th-TH" smtClean="0">
                <a:solidFill>
                  <a:schemeClr val="tx1"/>
                </a:solidFill>
              </a:rPr>
              <a:pPr/>
              <a:t>7</a:t>
            </a:fld>
            <a:endParaRPr lang="en-US" altLang="th-TH">
              <a:solidFill>
                <a:schemeClr val="tx1"/>
              </a:solidFill>
            </a:endParaRP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xmlns="" id="{B2306D50-8AEE-4677-8F11-2BAF29E4B3AC}"/>
              </a:ext>
            </a:extLst>
          </p:cNvPr>
          <p:cNvSpPr/>
          <p:nvPr/>
        </p:nvSpPr>
        <p:spPr>
          <a:xfrm>
            <a:off x="-1" y="1"/>
            <a:ext cx="8086381" cy="82626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มติการประชุมคณะกรรมการยุทธศาสตร์ชาติ ครั้งที่ 5/2561</a:t>
            </a:r>
          </a:p>
        </p:txBody>
      </p:sp>
    </p:spTree>
    <p:extLst>
      <p:ext uri="{BB962C8B-B14F-4D97-AF65-F5344CB8AC3E}">
        <p14:creationId xmlns:p14="http://schemas.microsoft.com/office/powerpoint/2010/main" val="251706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9850" y="2844981"/>
            <a:ext cx="9992299" cy="11680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สรุปประเด็น (ร่าง) แผนแม่บทภายใต้ยุทธศาสตร์ชาติ ที่เกี่ยวข้องกับ คค.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889D9B-75B9-4863-A215-5EBDD86A6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5" y="6151758"/>
            <a:ext cx="12222195" cy="7062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27CC2EF-595F-4408-9C20-44947382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8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03414" y="365022"/>
            <a:ext cx="2499852" cy="1997178"/>
            <a:chOff x="381000" y="365022"/>
            <a:chExt cx="2499852" cy="1997178"/>
          </a:xfrm>
        </p:grpSpPr>
        <p:sp>
          <p:nvSpPr>
            <p:cNvPr id="4" name="Right Arrow 3"/>
            <p:cNvSpPr/>
            <p:nvPr/>
          </p:nvSpPr>
          <p:spPr>
            <a:xfrm>
              <a:off x="381000" y="365022"/>
              <a:ext cx="2499852" cy="571500"/>
            </a:xfrm>
            <a:prstGeom prst="rightArrow">
              <a:avLst>
                <a:gd name="adj1" fmla="val 97312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1. ความมั่นคง (กห.)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962332"/>
              <a:ext cx="2499852" cy="139986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ด้านการรักษาความสงบภายในประเทศ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ด้านการป้องกันและแก้ไขปัญหา             ที่มีผลกระทบต่อความมั่นคง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68251" y="388374"/>
            <a:ext cx="2514600" cy="1605116"/>
            <a:chOff x="3276600" y="388374"/>
            <a:chExt cx="2514600" cy="1605116"/>
          </a:xfrm>
        </p:grpSpPr>
        <p:sp>
          <p:nvSpPr>
            <p:cNvPr id="6" name="Rounded Rectangle 5"/>
            <p:cNvSpPr/>
            <p:nvPr/>
          </p:nvSpPr>
          <p:spPr>
            <a:xfrm>
              <a:off x="3276600" y="1025014"/>
              <a:ext cx="2514600" cy="96847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ด้านความร่วมมือด้านเศรษฐกิจและความร่วมมือเพื่อการพัฒนาระหว่างประเทศ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76600" y="388374"/>
              <a:ext cx="2514600" cy="609600"/>
            </a:xfrm>
            <a:prstGeom prst="rightArrow">
              <a:avLst>
                <a:gd name="adj1" fmla="val 100000"/>
                <a:gd name="adj2" fmla="val 40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2. ต่างประเทศ (กต.)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34128" y="388374"/>
            <a:ext cx="2470355" cy="1394952"/>
            <a:chOff x="6248400" y="365022"/>
            <a:chExt cx="2470355" cy="1394952"/>
          </a:xfrm>
        </p:grpSpPr>
        <p:sp>
          <p:nvSpPr>
            <p:cNvPr id="8" name="Rounded Rectangle 7"/>
            <p:cNvSpPr/>
            <p:nvPr/>
          </p:nvSpPr>
          <p:spPr>
            <a:xfrm>
              <a:off x="6248400" y="997974"/>
              <a:ext cx="2470355" cy="762000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อุตสาหกรรมต่อเนื่องจาก                  การพัฒนาระบบคมนาคม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248400" y="365022"/>
              <a:ext cx="2470355" cy="609600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4. อุตสาหกรรมและบริการ                แห่งอนาคต (อก.)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91124" y="2590801"/>
            <a:ext cx="2494936" cy="4038599"/>
            <a:chOff x="368710" y="2590800"/>
            <a:chExt cx="2494936" cy="4038599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3158612"/>
              <a:ext cx="2482646" cy="347078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การท่องเที่ยวเชิงสร้างสรรค์และวัฒนธรรม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การท่องเที่ยวสำราญทางน้ำ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การท่องเที่ยวเชื่อมโยงภูมิภาค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การพัฒนาระบบนิเวศสร้างความหลากหลายด้านการท่องเที่ยว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การฟื้นฟูชายหาดที่เป็นแหล่งท่องเที่ยวชายฝั่งทะเลได้รับการป้องกันและแก้ไขทั้งระบบและ                   มีนโยบายการจัดการชายฝั่งแบบ</a:t>
              </a:r>
              <a:r>
                <a:rPr kumimoji="0" lang="th-TH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บูรณา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การอย่างเป็นองค์รวม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68710" y="2590800"/>
              <a:ext cx="2482646" cy="587478"/>
            </a:xfrm>
            <a:prstGeom prst="rightArrow">
              <a:avLst>
                <a:gd name="adj1" fmla="val 98444"/>
                <a:gd name="adj2" fmla="val 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5. ท่องเที่ยว (กก.)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4644681" y="4229765"/>
            <a:ext cx="2517058" cy="762000"/>
          </a:xfrm>
          <a:prstGeom prst="rightArrow">
            <a:avLst>
              <a:gd name="adj1" fmla="val 100000"/>
              <a:gd name="adj2" fmla="val 5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7. โครงสร้างพื้นฐาน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ระบบโล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จิ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สติกส์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(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คค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4680" y="4991766"/>
            <a:ext cx="2508456" cy="111112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โครงสร้างพื้นฐานด้านคมนาคมและ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ระบบโล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จิ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สติกส์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  <a:sym typeface="Wingdings 2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06662" y="1926279"/>
            <a:ext cx="3739412" cy="2673017"/>
            <a:chOff x="3293807" y="2198741"/>
            <a:chExt cx="2497394" cy="4430659"/>
          </a:xfrm>
        </p:grpSpPr>
        <p:sp>
          <p:nvSpPr>
            <p:cNvPr id="16" name="Rounded Rectangle 15"/>
            <p:cNvSpPr/>
            <p:nvPr/>
          </p:nvSpPr>
          <p:spPr>
            <a:xfrm>
              <a:off x="3296265" y="2980405"/>
              <a:ext cx="2494936" cy="3648995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การพัฒนาโครงสร้างพื้นฐานและระบบสาธารณูปโภค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-60" normalizeH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การป้องกันและแก้ไขปัญหาที่มีผลกระทบต่อความมั่นคง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การพัฒนาและส่งเสริมอุตสาหกรรมเป้าหมาย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การพัฒนาบุคลากร การศึกษา การวิจัย เทคโนโลยี และนวัตกรรม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การพัฒนาเมืองใหม่อัจฉริยะน่าอยู่มหานครการบินภาคตะวันออก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93807" y="2198741"/>
              <a:ext cx="2497394" cy="781664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9. เขตพัฒนาพิเศษภาคตะวันออก(สกพอ.)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8135" y="2495018"/>
            <a:ext cx="2499852" cy="1371600"/>
            <a:chOff x="6248400" y="3657600"/>
            <a:chExt cx="2499852" cy="1371600"/>
          </a:xfrm>
        </p:grpSpPr>
        <p:sp>
          <p:nvSpPr>
            <p:cNvPr id="18" name="Rounded Rectangle 17"/>
            <p:cNvSpPr/>
            <p:nvPr/>
          </p:nvSpPr>
          <p:spPr>
            <a:xfrm>
              <a:off x="6248400" y="4267200"/>
              <a:ext cx="2499852" cy="762000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การพัฒนาเมืองน่าอยู่อัจฉริยะ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</a:t>
              </a: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การพัฒนาพื้นที่พิเศษ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248400" y="3657600"/>
              <a:ext cx="2499852" cy="609600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6. พื้นที่และเมืองน่าอยู่ (มท.)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622544" y="4767774"/>
            <a:ext cx="2508456" cy="1447799"/>
            <a:chOff x="6257002" y="5181600"/>
            <a:chExt cx="2508456" cy="1447799"/>
          </a:xfrm>
        </p:grpSpPr>
        <p:sp>
          <p:nvSpPr>
            <p:cNvPr id="20" name="Right Arrow 19"/>
            <p:cNvSpPr/>
            <p:nvPr/>
          </p:nvSpPr>
          <p:spPr>
            <a:xfrm>
              <a:off x="6257002" y="5181600"/>
              <a:ext cx="2508455" cy="762000"/>
            </a:xfrm>
            <a:prstGeom prst="right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11. พัฒนาศักยภาพ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ตลอดช่วงชีวิต (</a:t>
              </a:r>
              <a:r>
                <a:rPr kumimoji="0" lang="th-TH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พม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. รง.)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57003" y="5943600"/>
              <a:ext cx="2508455" cy="685799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  <a:sym typeface="Wingdings 2"/>
                </a:rPr>
                <a:t>การส่งเสริมศักยภาพผู้สูงอายุ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25" y="3913057"/>
            <a:ext cx="633415" cy="633415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96" y="2082135"/>
            <a:ext cx="631444" cy="631444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43" y="187126"/>
            <a:ext cx="573958" cy="57395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030">
            <a:off x="892671" y="2482513"/>
            <a:ext cx="476285" cy="476285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030">
            <a:off x="496092" y="2460312"/>
            <a:ext cx="463580" cy="463580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26" y="183122"/>
            <a:ext cx="629325" cy="629325"/>
          </a:xfrm>
          <a:prstGeom prst="rect">
            <a:avLst/>
          </a:prstGeom>
        </p:spPr>
      </p:pic>
      <p:pic>
        <p:nvPicPr>
          <p:cNvPr id="36" name="รูปภาพ 32"/>
          <p:cNvPicPr>
            <a:picLocks noChangeAspect="1"/>
          </p:cNvPicPr>
          <p:nvPr/>
        </p:nvPicPr>
        <p:blipFill>
          <a:blip r:embed="rId8" cstate="print">
            <a:duotone>
              <a:srgbClr val="009DD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29" y="4717124"/>
            <a:ext cx="494948" cy="385085"/>
          </a:xfrm>
          <a:prstGeom prst="rect">
            <a:avLst/>
          </a:prstGeom>
        </p:spPr>
      </p:pic>
      <p:pic>
        <p:nvPicPr>
          <p:cNvPr id="37" name="รูปภาพ 33"/>
          <p:cNvPicPr>
            <a:picLocks noChangeAspect="1"/>
          </p:cNvPicPr>
          <p:nvPr/>
        </p:nvPicPr>
        <p:blipFill>
          <a:blip r:embed="rId9" cstate="print">
            <a:duotone>
              <a:srgbClr val="009DD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4" y="4692513"/>
            <a:ext cx="528771" cy="411401"/>
          </a:xfrm>
          <a:prstGeom prst="rect">
            <a:avLst/>
          </a:prstGeom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6475" y="1618272"/>
            <a:ext cx="697544" cy="6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7" y="27603"/>
            <a:ext cx="940361" cy="940361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204538" y="91296"/>
            <a:ext cx="11839074" cy="672211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67AA3B0-9467-4A4C-958E-19EED7DA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955-9DF8-4DBF-AEA3-5AF78B0A3752}" type="slidenum">
              <a:rPr lang="th-TH" sz="1600" smtClean="0">
                <a:solidFill>
                  <a:schemeClr val="tx1"/>
                </a:solidFill>
              </a:rPr>
              <a:t>9</a:t>
            </a:fld>
            <a:endParaRPr lang="th-TH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79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749</Words>
  <Application>Microsoft Office PowerPoint</Application>
  <PresentationFormat>แบบจอกว้าง</PresentationFormat>
  <Paragraphs>100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6" baseType="lpstr">
      <vt:lpstr>Batang</vt:lpstr>
      <vt:lpstr>Angsana New</vt:lpstr>
      <vt:lpstr>Arial</vt:lpstr>
      <vt:lpstr>Calibri</vt:lpstr>
      <vt:lpstr>Cordia New</vt:lpstr>
      <vt:lpstr>TH SarabunIT๙</vt:lpstr>
      <vt:lpstr>TH SarabunPSK</vt:lpstr>
      <vt:lpstr>Times New Roman</vt:lpstr>
      <vt:lpstr>Wingdings</vt:lpstr>
      <vt:lpstr>Wingdings 2</vt:lpstr>
      <vt:lpstr>1_Office Theme</vt:lpstr>
      <vt:lpstr>Office Theme</vt:lpstr>
      <vt:lpstr> (ร่าง) แผนแม่บทภายใต้ยุทธศาสตร์ชาติ ที่เกี่ยวข้องกับกระทรวงคมนาคม       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การประชุมคณะกรรมการยุทธศาสตร์ชาติ ครั้งที่ 5/2561 เมื่อวันที่ 30 พ.ย. 2561 โดยมี นรม. เป็นประธาน มีมติที่ประชุม ดังนี้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ไรวินทร์ จงพีร์เพียง</dc:creator>
  <cp:lastModifiedBy>thanchanok</cp:lastModifiedBy>
  <cp:revision>29</cp:revision>
  <cp:lastPrinted>2018-12-19T03:02:34Z</cp:lastPrinted>
  <dcterms:created xsi:type="dcterms:W3CDTF">2018-12-13T06:58:30Z</dcterms:created>
  <dcterms:modified xsi:type="dcterms:W3CDTF">2019-01-29T08:55:48Z</dcterms:modified>
</cp:coreProperties>
</file>